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284" r:id="rId2"/>
    <p:sldId id="360" r:id="rId3"/>
    <p:sldId id="444" r:id="rId4"/>
    <p:sldId id="445" r:id="rId5"/>
    <p:sldId id="443" r:id="rId6"/>
    <p:sldId id="436" r:id="rId7"/>
    <p:sldId id="435" r:id="rId8"/>
    <p:sldId id="437" r:id="rId9"/>
    <p:sldId id="415" r:id="rId10"/>
    <p:sldId id="416" r:id="rId11"/>
    <p:sldId id="417" r:id="rId12"/>
    <p:sldId id="418" r:id="rId13"/>
    <p:sldId id="441" r:id="rId14"/>
    <p:sldId id="438" r:id="rId15"/>
    <p:sldId id="439" r:id="rId16"/>
    <p:sldId id="440" r:id="rId17"/>
    <p:sldId id="373" r:id="rId18"/>
    <p:sldId id="374" r:id="rId19"/>
    <p:sldId id="442" r:id="rId20"/>
    <p:sldId id="375" r:id="rId21"/>
    <p:sldId id="376" r:id="rId22"/>
    <p:sldId id="377" r:id="rId23"/>
    <p:sldId id="378" r:id="rId24"/>
    <p:sldId id="379" r:id="rId25"/>
    <p:sldId id="380" r:id="rId26"/>
    <p:sldId id="366" r:id="rId27"/>
    <p:sldId id="381" r:id="rId28"/>
    <p:sldId id="361" r:id="rId29"/>
    <p:sldId id="326" r:id="rId30"/>
    <p:sldId id="351" r:id="rId31"/>
    <p:sldId id="350" r:id="rId32"/>
    <p:sldId id="307" r:id="rId33"/>
    <p:sldId id="289" r:id="rId34"/>
    <p:sldId id="290" r:id="rId35"/>
    <p:sldId id="291" r:id="rId36"/>
    <p:sldId id="292" r:id="rId37"/>
    <p:sldId id="327" r:id="rId38"/>
    <p:sldId id="328" r:id="rId39"/>
    <p:sldId id="332" r:id="rId40"/>
    <p:sldId id="367" r:id="rId41"/>
    <p:sldId id="338" r:id="rId42"/>
    <p:sldId id="339" r:id="rId43"/>
    <p:sldId id="391" r:id="rId44"/>
    <p:sldId id="392" r:id="rId45"/>
    <p:sldId id="340" r:id="rId46"/>
    <p:sldId id="341" r:id="rId47"/>
    <p:sldId id="342" r:id="rId48"/>
    <p:sldId id="343" r:id="rId49"/>
    <p:sldId id="393" r:id="rId50"/>
    <p:sldId id="344" r:id="rId51"/>
    <p:sldId id="394" r:id="rId52"/>
    <p:sldId id="346" r:id="rId53"/>
    <p:sldId id="347" r:id="rId54"/>
    <p:sldId id="348" r:id="rId55"/>
    <p:sldId id="368" r:id="rId56"/>
    <p:sldId id="427" r:id="rId57"/>
    <p:sldId id="294" r:id="rId58"/>
    <p:sldId id="304" r:id="rId59"/>
    <p:sldId id="295" r:id="rId60"/>
    <p:sldId id="300" r:id="rId61"/>
    <p:sldId id="301" r:id="rId62"/>
    <p:sldId id="316" r:id="rId63"/>
    <p:sldId id="395" r:id="rId64"/>
    <p:sldId id="402" r:id="rId65"/>
    <p:sldId id="403" r:id="rId66"/>
    <p:sldId id="404" r:id="rId67"/>
    <p:sldId id="362" r:id="rId68"/>
    <p:sldId id="265" r:id="rId69"/>
    <p:sldId id="363" r:id="rId70"/>
    <p:sldId id="266" r:id="rId71"/>
    <p:sldId id="430" r:id="rId72"/>
    <p:sldId id="431" r:id="rId73"/>
    <p:sldId id="432" r:id="rId74"/>
    <p:sldId id="433" r:id="rId75"/>
    <p:sldId id="434" r:id="rId76"/>
    <p:sldId id="396" r:id="rId77"/>
    <p:sldId id="293" r:id="rId78"/>
    <p:sldId id="358" r:id="rId79"/>
    <p:sldId id="357" r:id="rId80"/>
    <p:sldId id="353" r:id="rId81"/>
    <p:sldId id="419" r:id="rId82"/>
    <p:sldId id="420" r:id="rId83"/>
    <p:sldId id="421" r:id="rId84"/>
    <p:sldId id="422" r:id="rId85"/>
    <p:sldId id="423" r:id="rId86"/>
    <p:sldId id="424" r:id="rId87"/>
    <p:sldId id="359" r:id="rId88"/>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5863" autoAdjust="0"/>
  </p:normalViewPr>
  <p:slideViewPr>
    <p:cSldViewPr>
      <p:cViewPr varScale="1">
        <p:scale>
          <a:sx n="40" d="100"/>
          <a:sy n="40" d="100"/>
        </p:scale>
        <p:origin x="1685"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Top Fall Sources Region V 2010-2014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Fall Sources Region V 2010-2014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3B-4467-B0ED-8B9D745951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3B-4467-B0ED-8B9D745951EE}"/>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983B-4467-B0ED-8B9D745951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3B-4467-B0ED-8B9D745951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83B-4467-B0ED-8B9D745951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83B-4467-B0ED-8B9D745951EE}"/>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Ladders</c:v>
                </c:pt>
                <c:pt idx="1">
                  <c:v>Roofs </c:v>
                </c:pt>
                <c:pt idx="2">
                  <c:v>Same Surface </c:v>
                </c:pt>
                <c:pt idx="3">
                  <c:v>Othe Elevaton</c:v>
                </c:pt>
                <c:pt idx="4">
                  <c:v>Elevated Platform</c:v>
                </c:pt>
                <c:pt idx="5">
                  <c:v>Nonmoving Vehicle </c:v>
                </c:pt>
              </c:strCache>
            </c:strRef>
          </c:cat>
          <c:val>
            <c:numRef>
              <c:f>Sheet1!$B$2:$B$7</c:f>
              <c:numCache>
                <c:formatCode>General</c:formatCode>
                <c:ptCount val="6"/>
                <c:pt idx="0">
                  <c:v>25</c:v>
                </c:pt>
                <c:pt idx="1">
                  <c:v>19</c:v>
                </c:pt>
                <c:pt idx="2">
                  <c:v>18</c:v>
                </c:pt>
                <c:pt idx="3">
                  <c:v>16</c:v>
                </c:pt>
                <c:pt idx="4">
                  <c:v>14</c:v>
                </c:pt>
              </c:numCache>
            </c:numRef>
          </c:val>
          <c:extLst>
            <c:ext xmlns:c16="http://schemas.microsoft.com/office/drawing/2014/chart" uri="{C3380CC4-5D6E-409C-BE32-E72D297353CC}">
              <c16:uniqueId val="{0000000C-983B-4467-B0ED-8B9D745951E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3011" name="Rectangle 3"/>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3012" name="Rectangle 4"/>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3013" name="Rectangle 5"/>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4B2970E-E33E-47E7-A263-DCEFCF7EA9EC}" type="slidenum">
              <a:rPr lang="en-US" altLang="en-US"/>
              <a:pPr>
                <a:defRPr/>
              </a:pPr>
              <a:t>‹#›</a:t>
            </a:fld>
            <a:endParaRPr lang="en-US" altLang="en-US"/>
          </a:p>
        </p:txBody>
      </p:sp>
    </p:spTree>
    <p:extLst>
      <p:ext uri="{BB962C8B-B14F-4D97-AF65-F5344CB8AC3E}">
        <p14:creationId xmlns:p14="http://schemas.microsoft.com/office/powerpoint/2010/main" val="130271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0115"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0117"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0119"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98CF463-D13A-4936-8986-7E7A4882E769}" type="slidenum">
              <a:rPr lang="en-US" altLang="en-US"/>
              <a:pPr>
                <a:defRPr/>
              </a:pPr>
              <a:t>‹#›</a:t>
            </a:fld>
            <a:endParaRPr lang="en-US" altLang="en-US"/>
          </a:p>
        </p:txBody>
      </p:sp>
    </p:spTree>
    <p:extLst>
      <p:ext uri="{BB962C8B-B14F-4D97-AF65-F5344CB8AC3E}">
        <p14:creationId xmlns:p14="http://schemas.microsoft.com/office/powerpoint/2010/main" val="1826329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1AE613-6C43-45E8-89CA-B6CBE89BA255}" type="slidenum">
              <a:rPr lang="en-US" altLang="en-US"/>
              <a:pPr>
                <a:spcBef>
                  <a:spcPct val="0"/>
                </a:spcBef>
              </a:pPr>
              <a:t>14</a:t>
            </a:fld>
            <a:endParaRPr lang="en-US" altLang="en-US"/>
          </a:p>
        </p:txBody>
      </p:sp>
      <p:sp>
        <p:nvSpPr>
          <p:cNvPr id="23555"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7" tIns="46573" rIns="93147" bIns="46573"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DAC5EF4-4929-43E3-AAC9-4273A7C616E0}" type="slidenum">
              <a:rPr lang="en-US" altLang="en-US"/>
              <a:pPr algn="r" eaLnBrk="1" hangingPunct="1">
                <a:spcBef>
                  <a:spcPct val="0"/>
                </a:spcBef>
              </a:pPr>
              <a:t>14</a:t>
            </a:fld>
            <a:endParaRPr lang="en-US" altLang="en-US"/>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xfrm>
            <a:off x="935038" y="4414838"/>
            <a:ext cx="5140325" cy="4184650"/>
          </a:xfrm>
          <a:noFill/>
        </p:spPr>
        <p:txBody>
          <a:bodyPr lIns="93147" tIns="46573" rIns="93147" bIns="46573"/>
          <a:lstStyle/>
          <a:p>
            <a:pPr eaLnBrk="1" hangingPunct="1"/>
            <a:r>
              <a:rPr lang="en-US" altLang="en-US">
                <a:latin typeface="Arial" panose="020B0604020202020204" pitchFamily="34" charset="0"/>
              </a:rPr>
              <a:t>Here are some other examples of injuries, costs and sales needed to pay for an accident. The sprain example was shown on the previous two slides.</a:t>
            </a:r>
          </a:p>
        </p:txBody>
      </p:sp>
    </p:spTree>
    <p:extLst>
      <p:ext uri="{BB962C8B-B14F-4D97-AF65-F5344CB8AC3E}">
        <p14:creationId xmlns:p14="http://schemas.microsoft.com/office/powerpoint/2010/main" val="1541507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5EBA5A-E4C4-45EE-A615-0B9FB29803B3}" type="slidenum">
              <a:rPr lang="en-US" altLang="en-US"/>
              <a:pPr>
                <a:spcBef>
                  <a:spcPct val="0"/>
                </a:spcBef>
              </a:pPr>
              <a:t>57</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03/02/2005 at 4:46PM Cause of Death: Fall The victim was one of a four man crew framing a two story residential building with a basement. The victim returned from lunch and the crew was on the second floor preparing to start work setting the east interior wall of the bonus room when the victim fell down the stairwell opening 19' 2" to the basement concrete floor. There were no guardrails on three sides of the 10' by 8' stairwell opening.</a:t>
            </a:r>
            <a:r>
              <a:rPr lang="en-US" altLang="en-US">
                <a:latin typeface="Arial" panose="020B0604020202020204" pitchFamily="34" charset="0"/>
              </a:rPr>
              <a:t> </a:t>
            </a:r>
          </a:p>
          <a:p>
            <a:pPr eaLnBrk="1" hangingPunct="1"/>
            <a:endParaRPr lang="en-US" altLang="en-US" b="1">
              <a:latin typeface="Arial" panose="020B0604020202020204" pitchFamily="34" charset="0"/>
            </a:endParaRPr>
          </a:p>
          <a:p>
            <a:pPr eaLnBrk="1" hangingPunct="1"/>
            <a:endParaRPr lang="en-US" altLang="en-US" b="1">
              <a:latin typeface="Arial" panose="020B0604020202020204" pitchFamily="34" charset="0"/>
            </a:endParaRPr>
          </a:p>
        </p:txBody>
      </p:sp>
    </p:spTree>
    <p:extLst>
      <p:ext uri="{BB962C8B-B14F-4D97-AF65-F5344CB8AC3E}">
        <p14:creationId xmlns:p14="http://schemas.microsoft.com/office/powerpoint/2010/main" val="147614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9B4ACB-AE4D-4EB8-B16C-BF9851D4CB41}" type="slidenum">
              <a:rPr lang="en-US" altLang="en-US">
                <a:latin typeface="Times New Roman" panose="02020603050405020304" pitchFamily="18" charset="0"/>
              </a:rPr>
              <a:pPr/>
              <a:t>67</a:t>
            </a:fld>
            <a:endParaRPr lang="en-US" altLang="en-US">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r>
              <a:rPr lang="en-US" altLang="en-US">
                <a:latin typeface="Arial" panose="020B0604020202020204" pitchFamily="34" charset="0"/>
              </a:rPr>
              <a:t>Many falls in holes occur in areas that are dimly lit. People have picked up plywood covering a hole and then fall through a hole. </a:t>
            </a:r>
          </a:p>
        </p:txBody>
      </p:sp>
    </p:spTree>
    <p:extLst>
      <p:ext uri="{BB962C8B-B14F-4D97-AF65-F5344CB8AC3E}">
        <p14:creationId xmlns:p14="http://schemas.microsoft.com/office/powerpoint/2010/main" val="346912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F18778-7B04-4557-A2C1-008B1FE8878F}" type="slidenum">
              <a:rPr lang="en-US" altLang="en-US">
                <a:latin typeface="Times New Roman" panose="02020603050405020304" pitchFamily="18" charset="0"/>
              </a:rPr>
              <a:pPr/>
              <a:t>69</a:t>
            </a:fld>
            <a:endParaRPr lang="en-US" altLang="en-US">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r>
              <a:rPr lang="en-US" altLang="en-US">
                <a:latin typeface="Arial" panose="020B0604020202020204" pitchFamily="34" charset="0"/>
              </a:rPr>
              <a:t>On 4/14/2010 an employee was dispatched to repair </a:t>
            </a:r>
            <a:r>
              <a:rPr lang="en-US" altLang="en-US" b="1">
                <a:latin typeface="Arial" panose="020B0604020202020204" pitchFamily="34" charset="0"/>
              </a:rPr>
              <a:t>roof</a:t>
            </a:r>
            <a:r>
              <a:rPr lang="en-US" altLang="en-US">
                <a:latin typeface="Arial" panose="020B0604020202020204" pitchFamily="34" charset="0"/>
              </a:rPr>
              <a:t> leaks at the site. The employees went up on the </a:t>
            </a:r>
            <a:r>
              <a:rPr lang="en-US" altLang="en-US" b="1">
                <a:latin typeface="Arial" panose="020B0604020202020204" pitchFamily="34" charset="0"/>
              </a:rPr>
              <a:t>roof</a:t>
            </a:r>
            <a:r>
              <a:rPr lang="en-US" altLang="en-US">
                <a:latin typeface="Arial" panose="020B0604020202020204" pitchFamily="34" charset="0"/>
              </a:rPr>
              <a:t> over the truck shop by ladder. The employee was crossing the </a:t>
            </a:r>
            <a:r>
              <a:rPr lang="en-US" altLang="en-US" b="1">
                <a:latin typeface="Arial" panose="020B0604020202020204" pitchFamily="34" charset="0"/>
              </a:rPr>
              <a:t>roof</a:t>
            </a:r>
            <a:r>
              <a:rPr lang="en-US" altLang="en-US">
                <a:latin typeface="Arial" panose="020B0604020202020204" pitchFamily="34" charset="0"/>
              </a:rPr>
              <a:t> area stepped onto the skylight, which was an old corrugated fiberglass panel and fell through the panel. The decedent fell about 20 ft to the concrete floor in the shop. He was critically injured and was taken off life support later the next day. </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2573549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DA0342-3308-4526-ADC1-B640AA36BAFC}" type="slidenum">
              <a:rPr lang="en-US" altLang="en-US"/>
              <a:pPr>
                <a:spcBef>
                  <a:spcPct val="0"/>
                </a:spcBef>
              </a:pPr>
              <a:t>70</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Employee #1 (deceased) and EE# 2 had loaded wooden doors into the box. EE# 1 told EE#3- the Operator to lift the box up to the third floor unit and lock the lift in place. EEs# 1 and 2 then walked up to the 3rd floor unit onto the balcony, EE# 1 climbed over the balcony into the box. After passing the first door to EE# 2, EE#1 went to reach for the second door when EE#3 heard wood cracking EE#1 fell from the box 40'ft to the ground below and the box landed on top of the employee before hit the ground.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105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http://whitelake.patch.com/articles/man-seriously-injured-when-nail-gun-misfires-into-his-brain</a:t>
            </a:r>
          </a:p>
          <a:p>
            <a:pPr eaLnBrk="1" hangingPunct="1">
              <a:spcBef>
                <a:spcPct val="0"/>
              </a:spcBef>
            </a:pPr>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2200A-D42D-4283-AFBB-FB0F1B0B6E15}" type="slidenum">
              <a:rPr lang="en-US" altLang="en-US">
                <a:latin typeface="Arial" panose="020B0604020202020204" pitchFamily="34" charset="0"/>
              </a:rPr>
              <a:pPr>
                <a:spcBef>
                  <a:spcPct val="0"/>
                </a:spcBef>
              </a:pPr>
              <a:t>73</a:t>
            </a:fld>
            <a:endParaRPr lang="en-US" altLang="en-US">
              <a:latin typeface="Arial" panose="020B0604020202020204" pitchFamily="34" charset="0"/>
            </a:endParaRPr>
          </a:p>
        </p:txBody>
      </p:sp>
    </p:spTree>
    <p:extLst>
      <p:ext uri="{BB962C8B-B14F-4D97-AF65-F5344CB8AC3E}">
        <p14:creationId xmlns:p14="http://schemas.microsoft.com/office/powerpoint/2010/main" val="3150118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A00D7C-C2D8-4947-9CEA-B5B58FBE3489}" type="slidenum">
              <a:rPr lang="en-US" altLang="en-US"/>
              <a:pPr/>
              <a:t>78</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a:lnSpc>
                <a:spcPct val="80000"/>
              </a:lnSpc>
            </a:pPr>
            <a:r>
              <a:rPr lang="en-US" altLang="en-US" sz="800">
                <a:latin typeface="Arial" panose="020B0604020202020204" pitchFamily="34" charset="0"/>
              </a:rPr>
              <a:t>OSHA Installation Procedures for Roof Truss and Rafter Erection</a:t>
            </a:r>
            <a:br>
              <a:rPr lang="en-US" altLang="en-US" sz="800">
                <a:latin typeface="Arial" panose="020B0604020202020204" pitchFamily="34" charset="0"/>
              </a:rPr>
            </a:br>
            <a:r>
              <a:rPr lang="en-US" altLang="en-US" sz="800">
                <a:latin typeface="Arial" panose="020B0604020202020204" pitchFamily="34" charset="0"/>
              </a:rPr>
              <a:t>During the erection and bracing of roof trusses/rafters, conventional fall protection may present a greater hazard to workers. On this job, safety nets, guardrails and personal fall arrest systems will not provide adequate fall protection because the nets will cause the walls to collapse, while there are no suitable attachment or anchorage points for guardrails or personal fall arrest systems.</a:t>
            </a:r>
            <a:br>
              <a:rPr lang="en-US" altLang="en-US" sz="800">
                <a:latin typeface="Arial" panose="020B0604020202020204" pitchFamily="34" charset="0"/>
              </a:rPr>
            </a:br>
            <a:r>
              <a:rPr lang="en-US" altLang="en-US" sz="800">
                <a:latin typeface="Arial" panose="020B0604020202020204" pitchFamily="34" charset="0"/>
              </a:rPr>
              <a:t>On this job, requiring workers to use a ladder for the entire installation process will cause a greater hazard because the worker must stand on the ladder with his back or side to the front of the ladder. While erecting the truss or rafter the worker will need both hands to maneuver the truss and therefore cannot hold onto the ladder. In addition, ladders cannot be adequately protected from movement while trusses are being maneuvered into place. Many workers may experience additional fatigue because of the increase in overhead work with heavy materials, which can also lead to a greater hazard.</a:t>
            </a:r>
            <a:br>
              <a:rPr lang="en-US" altLang="en-US" sz="800">
                <a:latin typeface="Arial" panose="020B0604020202020204" pitchFamily="34" charset="0"/>
              </a:rPr>
            </a:br>
            <a:r>
              <a:rPr lang="en-US" altLang="en-US" sz="800">
                <a:latin typeface="Arial" panose="020B0604020202020204" pitchFamily="34" charset="0"/>
              </a:rPr>
              <a:t>Exterior scaffolds cannot be utilized on this job because the ground, after recent backfilling, cannot support the scaffolding. In most cases, the erection and dismantling of the scaffold would expose workers to a greater fall hazard than erection of the trusses/rafters.</a:t>
            </a:r>
            <a:br>
              <a:rPr lang="en-US" altLang="en-US" sz="800">
                <a:latin typeface="Arial" panose="020B0604020202020204" pitchFamily="34" charset="0"/>
              </a:rPr>
            </a:br>
            <a:r>
              <a:rPr lang="en-US" altLang="en-US" sz="800">
                <a:latin typeface="Arial" panose="020B0604020202020204" pitchFamily="34" charset="0"/>
              </a:rPr>
              <a:t>On all walls eight feet or less, workers will install interior scaffolds along the interior wall below the location where the trusses/rafters will be erected. "Sawhorse" scaffolds constructed of 46 inch sawhorses and 2x10 planks will often allow workers to be elevated high enough to allow for the erection of trusses and rafters without working on the top plate of the wall.</a:t>
            </a:r>
            <a:br>
              <a:rPr lang="en-US" altLang="en-US" sz="800">
                <a:latin typeface="Arial" panose="020B0604020202020204" pitchFamily="34" charset="0"/>
              </a:rPr>
            </a:br>
            <a:r>
              <a:rPr lang="en-US" altLang="en-US" sz="800">
                <a:latin typeface="Arial" panose="020B0604020202020204" pitchFamily="34" charset="0"/>
              </a:rPr>
              <a:t>In structures that have walls higher than eight feet and where the use of scaffolds and ladders would create a greater hazard, safe working procedures will be utilized when working on the top plate and will be monitored by the crew supervisor. During all stages of truss/rafter erection the stability of the trusses/rafters will be ensured at all times.</a:t>
            </a:r>
            <a:br>
              <a:rPr lang="en-US" altLang="en-US" sz="800">
                <a:latin typeface="Arial" panose="020B0604020202020204" pitchFamily="34" charset="0"/>
              </a:rPr>
            </a:br>
            <a:r>
              <a:rPr lang="en-US" altLang="en-US" sz="800">
                <a:latin typeface="Arial" panose="020B0604020202020204" pitchFamily="34" charset="0"/>
              </a:rPr>
              <a:t>(Your company name here) shall take the following steps to protect workers who are exposed to fall hazards while working from the top plate installing trusses/rafters:</a:t>
            </a:r>
            <a:br>
              <a:rPr lang="en-US" altLang="en-US" sz="800">
                <a:latin typeface="Arial" panose="020B0604020202020204" pitchFamily="34" charset="0"/>
              </a:rPr>
            </a:br>
            <a:r>
              <a:rPr lang="en-US" altLang="en-US" sz="800">
                <a:latin typeface="Arial" panose="020B0604020202020204" pitchFamily="34" charset="0"/>
              </a:rPr>
              <a:t>Only the following trained workers will be allowed to work on the top plate during roof truss or rafter installation:</a:t>
            </a:r>
            <a:br>
              <a:rPr lang="en-US" altLang="en-US" sz="800">
                <a:latin typeface="Arial" panose="020B0604020202020204" pitchFamily="34" charset="0"/>
              </a:rPr>
            </a:br>
            <a:r>
              <a:rPr lang="en-US" altLang="en-US" sz="800">
                <a:latin typeface="Arial" panose="020B0604020202020204" pitchFamily="34" charset="0"/>
              </a:rPr>
              <a:t>Workers shall have no other duties to perform during truss/rafter erection procedures;</a:t>
            </a:r>
            <a:br>
              <a:rPr lang="en-US" altLang="en-US" sz="800">
                <a:latin typeface="Arial" panose="020B0604020202020204" pitchFamily="34" charset="0"/>
              </a:rPr>
            </a:br>
            <a:r>
              <a:rPr lang="en-US" altLang="en-US" sz="800">
                <a:latin typeface="Arial" panose="020B0604020202020204" pitchFamily="34" charset="0"/>
              </a:rPr>
              <a:t>All trusses/rafters will be adequately braced before any worker can use the truss/rafter as a support;</a:t>
            </a:r>
            <a:br>
              <a:rPr lang="en-US" altLang="en-US" sz="800">
                <a:latin typeface="Arial" panose="020B0604020202020204" pitchFamily="34" charset="0"/>
              </a:rPr>
            </a:br>
            <a:r>
              <a:rPr lang="en-US" altLang="en-US" sz="800">
                <a:latin typeface="Arial" panose="020B0604020202020204" pitchFamily="34" charset="0"/>
              </a:rPr>
              <a:t>Workers will remain on the top plate using the previously stabilized truss/rafter as a support while other trusses/rafters are being erected;</a:t>
            </a:r>
            <a:br>
              <a:rPr lang="en-US" altLang="en-US" sz="800">
                <a:latin typeface="Arial" panose="020B0604020202020204" pitchFamily="34" charset="0"/>
              </a:rPr>
            </a:br>
            <a:r>
              <a:rPr lang="en-US" altLang="en-US" sz="800">
                <a:latin typeface="Arial" panose="020B0604020202020204" pitchFamily="34" charset="0"/>
              </a:rPr>
              <a:t>Workers will leave the area of the secured trusses only when it is necessary to secure another truss/rafter;</a:t>
            </a:r>
            <a:br>
              <a:rPr lang="en-US" altLang="en-US" sz="800">
                <a:latin typeface="Arial" panose="020B0604020202020204" pitchFamily="34" charset="0"/>
              </a:rPr>
            </a:br>
            <a:r>
              <a:rPr lang="en-US" altLang="en-US" sz="800">
                <a:latin typeface="Arial" panose="020B0604020202020204" pitchFamily="34" charset="0"/>
              </a:rPr>
              <a:t>The first two trusses/rafters will be set from ladders leaning on side walls at points where the walls can support the weight of the ladder; and</a:t>
            </a:r>
            <a:br>
              <a:rPr lang="en-US" altLang="en-US" sz="800">
                <a:latin typeface="Arial" panose="020B0604020202020204" pitchFamily="34" charset="0"/>
              </a:rPr>
            </a:br>
            <a:r>
              <a:rPr lang="en-US" altLang="en-US" sz="800">
                <a:latin typeface="Arial" panose="020B0604020202020204" pitchFamily="34" charset="0"/>
              </a:rPr>
              <a:t>A worker will climb onto the interior top plate via a ladder to secure the peaks of the first two trusses/rafters being set.</a:t>
            </a:r>
            <a:br>
              <a:rPr lang="en-US" altLang="en-US" sz="800">
                <a:latin typeface="Arial" panose="020B0604020202020204" pitchFamily="34" charset="0"/>
              </a:rPr>
            </a:br>
            <a:r>
              <a:rPr lang="en-US" altLang="en-US" sz="800">
                <a:latin typeface="Arial" panose="020B0604020202020204" pitchFamily="34" charset="0"/>
              </a:rPr>
              <a:t>The workers responsible for detaching trusses from cranes and/or securing trusses at the peaks traditionally are positioned at the peak of the trusses/rafters. There are also situations where workers securing rafters to ridge beams will be positioned on top of the ridge beam.</a:t>
            </a:r>
            <a:br>
              <a:rPr lang="en-US" altLang="en-US" sz="800">
                <a:latin typeface="Arial" panose="020B0604020202020204" pitchFamily="34" charset="0"/>
              </a:rPr>
            </a:br>
            <a:r>
              <a:rPr lang="en-US" altLang="en-US" sz="800">
                <a:latin typeface="Arial" panose="020B0604020202020204" pitchFamily="34" charset="0"/>
              </a:rPr>
              <a:t>(Your company name here) shall take the following steps to protect workers who are exposed to fall hazards while securing trusses/rafters at the peak of the trusses/ridge beam </a:t>
            </a:r>
          </a:p>
        </p:txBody>
      </p:sp>
    </p:spTree>
    <p:extLst>
      <p:ext uri="{BB962C8B-B14F-4D97-AF65-F5344CB8AC3E}">
        <p14:creationId xmlns:p14="http://schemas.microsoft.com/office/powerpoint/2010/main" val="922993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F2B9E9-9432-4BAA-A6C8-DEE946A19E15}" type="slidenum">
              <a:rPr lang="en-US" altLang="en-US"/>
              <a:pPr/>
              <a:t>79</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en-US" altLang="en-US">
                <a:latin typeface="Arial" panose="020B0604020202020204" pitchFamily="34" charset="0"/>
              </a:rPr>
              <a:t>We do not want people using a truss as an anchorage unless it has been designed for anticipated fall arrest forces. </a:t>
            </a:r>
          </a:p>
          <a:p>
            <a:endParaRPr lang="en-US" altLang="en-US">
              <a:latin typeface="Arial" panose="020B0604020202020204" pitchFamily="34" charset="0"/>
            </a:endParaRPr>
          </a:p>
        </p:txBody>
      </p:sp>
    </p:spTree>
    <p:extLst>
      <p:ext uri="{BB962C8B-B14F-4D97-AF65-F5344CB8AC3E}">
        <p14:creationId xmlns:p14="http://schemas.microsoft.com/office/powerpoint/2010/main" val="323869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EB66638-CE13-4EAA-AACB-9D0F6FB000E9}" type="slidenum">
              <a:rPr lang="en-US" altLang="en-US" sz="1200"/>
              <a:pPr/>
              <a:t>21</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en-US" altLang="en-US"/>
              <a:t>From 2008 OSHA study. </a:t>
            </a:r>
          </a:p>
        </p:txBody>
      </p:sp>
    </p:spTree>
    <p:extLst>
      <p:ext uri="{BB962C8B-B14F-4D97-AF65-F5344CB8AC3E}">
        <p14:creationId xmlns:p14="http://schemas.microsoft.com/office/powerpoint/2010/main" val="99494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Oregon </a:t>
            </a:r>
            <a:r>
              <a:rPr lang="en-US" dirty="0" err="1"/>
              <a:t>osha</a:t>
            </a:r>
            <a:endParaRPr lang="en-US"/>
          </a:p>
          <a:p>
            <a:endParaRPr lang="en-US"/>
          </a:p>
        </p:txBody>
      </p:sp>
      <p:sp>
        <p:nvSpPr>
          <p:cNvPr id="4" name="Slide Number Placeholder 3"/>
          <p:cNvSpPr>
            <a:spLocks noGrp="1"/>
          </p:cNvSpPr>
          <p:nvPr>
            <p:ph type="sldNum" sz="quarter" idx="10"/>
          </p:nvPr>
        </p:nvSpPr>
        <p:spPr/>
        <p:txBody>
          <a:bodyPr/>
          <a:lstStyle/>
          <a:p>
            <a:pPr>
              <a:defRPr/>
            </a:pPr>
            <a:fld id="{A98CF463-D13A-4936-8986-7E7A4882E769}" type="slidenum">
              <a:rPr lang="en-US" altLang="en-US" smtClean="0"/>
              <a:pPr>
                <a:defRPr/>
              </a:pPr>
              <a:t>26</a:t>
            </a:fld>
            <a:endParaRPr lang="en-US" altLang="en-US"/>
          </a:p>
        </p:txBody>
      </p:sp>
    </p:spTree>
    <p:extLst>
      <p:ext uri="{BB962C8B-B14F-4D97-AF65-F5344CB8AC3E}">
        <p14:creationId xmlns:p14="http://schemas.microsoft.com/office/powerpoint/2010/main" val="2383762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083EA6-83BD-409B-93DF-D7A1703EA7EB}" type="slidenum">
              <a:rPr lang="en-US" altLang="en-US"/>
              <a:pPr>
                <a:spcBef>
                  <a:spcPct val="0"/>
                </a:spcBef>
              </a:pPr>
              <a:t>32</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sz="1000">
                <a:latin typeface="Arial" panose="020B0604020202020204" pitchFamily="34" charset="0"/>
              </a:rPr>
              <a:t>Victim and another worker were in the process of doing some siding work to a residential home. They removed an antenna from the side of the home when it came in contact with a 7200 volt power line and victim was fatally shocked. </a:t>
            </a:r>
          </a:p>
          <a:p>
            <a:pPr eaLnBrk="1" hangingPunct="1"/>
            <a:endParaRPr lang="en-US" altLang="en-US" sz="1000">
              <a:latin typeface="Arial" panose="020B0604020202020204" pitchFamily="34" charset="0"/>
            </a:endParaRPr>
          </a:p>
          <a:p>
            <a:pPr eaLnBrk="1" hangingPunct="1"/>
            <a:r>
              <a:rPr lang="en-US" altLang="en-US" sz="1000">
                <a:latin typeface="Arial" panose="020B0604020202020204" pitchFamily="34" charset="0"/>
              </a:rPr>
              <a:t>Interview with wife of deceased on 15 September 2005: Wife, Cheri, was helping husband (Jerry) in replacing a pressure tank. A pressure tank is like, "a personal water tower." the wife turned the power on to see if the tank was functional (water entering the tank). Jerry was reaching to shut off the valve when he brushed against the switch, and was electrocuted. The wife unplugged the power (tank). The Paramedics transported Gerald to Central DuPage Hospital. Coroner = "Death by electrocution." </a:t>
            </a:r>
          </a:p>
          <a:p>
            <a:pPr eaLnBrk="1" hangingPunct="1"/>
            <a:endParaRPr lang="en-US" altLang="en-US" sz="1000">
              <a:latin typeface="Arial" panose="020B0604020202020204" pitchFamily="34" charset="0"/>
            </a:endParaRPr>
          </a:p>
          <a:p>
            <a:pPr eaLnBrk="1" hangingPunct="1"/>
            <a:r>
              <a:rPr lang="en-US" altLang="en-US" sz="1000">
                <a:latin typeface="Arial" panose="020B0604020202020204" pitchFamily="34" charset="0"/>
              </a:rPr>
              <a:t>At 3:00pm, employee was working alone in a new residence while removing an air diverter from an installed residential heat pump inside air handler's duct work. The duct work in which the diverter was located was directly below the air handler, which had the 20 kilowatts auxiliary heating coils, 230 volts. The victim cut out the side of the duct work to gain access to the screws that held the diverter in place. The power was not turned off to the air handler. The victim put his head into the duct work, attempted to pull the diverter toward him in the limited space to access the last two screws, and raised his head into the heating element. The victim was electrocuted. </a:t>
            </a:r>
          </a:p>
          <a:p>
            <a:pPr eaLnBrk="1" hangingPunct="1"/>
            <a:endParaRPr lang="en-US" altLang="en-US" sz="1000">
              <a:latin typeface="Arial" panose="020B0604020202020204" pitchFamily="34" charset="0"/>
            </a:endParaRPr>
          </a:p>
          <a:p>
            <a:pPr eaLnBrk="1" hangingPunct="1"/>
            <a:r>
              <a:rPr lang="en-US" altLang="en-US" sz="1000">
                <a:latin typeface="Arial" panose="020B0604020202020204" pitchFamily="34" charset="0"/>
              </a:rPr>
              <a:t>On October 04, 2006 at approximately 4:00 p.m. two gutter installation employees were working from a ladder jack scaffold. The gutter that they were installing made contact with a high voltage over head power line resulting in the electrocution death of one of the employees. </a:t>
            </a:r>
          </a:p>
        </p:txBody>
      </p:sp>
    </p:spTree>
    <p:extLst>
      <p:ext uri="{BB962C8B-B14F-4D97-AF65-F5344CB8AC3E}">
        <p14:creationId xmlns:p14="http://schemas.microsoft.com/office/powerpoint/2010/main" val="306827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8026B2-C566-4532-9518-37D2464BE04B}" type="slidenum">
              <a:rPr lang="en-US" altLang="en-US"/>
              <a:pPr>
                <a:spcBef>
                  <a:spcPct val="0"/>
                </a:spcBef>
              </a:pPr>
              <a:t>33</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Victim and another employee were staging bundles of shingles on the second story roof of the newly constructed house. Both employees were on the east side of the house near the valley when the victim slipped on ice or frost on the roof and fell 21 feet to the ground below. The victim was transported to the hospital where he died the next day.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Employee was installing roofing material on existing building when employee fell from roof. </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2958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4147AD-684F-41CF-B8D4-C36F20E4E1C8}" type="slidenum">
              <a:rPr lang="en-US" altLang="en-US"/>
              <a:pPr/>
              <a:t>37</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r>
              <a:rPr lang="en-US" altLang="en-US">
                <a:latin typeface="Arial" panose="020B0604020202020204" pitchFamily="34" charset="0"/>
              </a:rPr>
              <a:t>Prior to the issuance of this new directive, STD 03-</a:t>
            </a:r>
          </a:p>
          <a:p>
            <a:r>
              <a:rPr lang="en-US" altLang="en-US">
                <a:latin typeface="Arial" panose="020B0604020202020204" pitchFamily="34" charset="0"/>
              </a:rPr>
              <a:t>00-001 allowed employers engaged in certain</a:t>
            </a:r>
          </a:p>
          <a:p>
            <a:r>
              <a:rPr lang="en-US" altLang="en-US">
                <a:latin typeface="Arial" panose="020B0604020202020204" pitchFamily="34" charset="0"/>
              </a:rPr>
              <a:t>residential construction activities to use specified</a:t>
            </a:r>
          </a:p>
          <a:p>
            <a:r>
              <a:rPr lang="en-US" altLang="en-US">
                <a:latin typeface="Arial" panose="020B0604020202020204" pitchFamily="34" charset="0"/>
              </a:rPr>
              <a:t>alternative methods of fall protection (e.g., slide</a:t>
            </a:r>
          </a:p>
          <a:p>
            <a:r>
              <a:rPr lang="en-US" altLang="en-US">
                <a:latin typeface="Arial" panose="020B0604020202020204" pitchFamily="34" charset="0"/>
              </a:rPr>
              <a:t>guards or safety monitor systems) rather than the</a:t>
            </a:r>
          </a:p>
          <a:p>
            <a:r>
              <a:rPr lang="en-US" altLang="en-US">
                <a:latin typeface="Arial" panose="020B0604020202020204" pitchFamily="34" charset="0"/>
              </a:rPr>
              <a:t>conventional fall protection (guardrails, safety nets,</a:t>
            </a:r>
          </a:p>
          <a:p>
            <a:r>
              <a:rPr lang="en-US" altLang="en-US">
                <a:latin typeface="Arial" panose="020B0604020202020204" pitchFamily="34" charset="0"/>
              </a:rPr>
              <a:t>or personal fall arrest systems) required by the</a:t>
            </a:r>
          </a:p>
          <a:p>
            <a:r>
              <a:rPr lang="en-US" altLang="en-US">
                <a:latin typeface="Arial" panose="020B0604020202020204" pitchFamily="34" charset="0"/>
              </a:rPr>
              <a:t>residential construction fall protection standard (29</a:t>
            </a:r>
          </a:p>
          <a:p>
            <a:r>
              <a:rPr lang="en-US" altLang="en-US">
                <a:latin typeface="Arial" panose="020B0604020202020204" pitchFamily="34" charset="0"/>
              </a:rPr>
              <a:t>CFR 1926.501(b)(13)). Employers could use the</a:t>
            </a:r>
          </a:p>
          <a:p>
            <a:r>
              <a:rPr lang="en-US" altLang="en-US">
                <a:latin typeface="Arial" panose="020B0604020202020204" pitchFamily="34" charset="0"/>
              </a:rPr>
              <a:t>alternative measures described in STD 03-00-001</a:t>
            </a:r>
          </a:p>
          <a:p>
            <a:r>
              <a:rPr lang="en-US" altLang="en-US">
                <a:latin typeface="Arial" panose="020B0604020202020204" pitchFamily="34" charset="0"/>
              </a:rPr>
              <a:t>without first proving that the use of conventional fall</a:t>
            </a:r>
          </a:p>
          <a:p>
            <a:r>
              <a:rPr lang="en-US" altLang="en-US">
                <a:latin typeface="Arial" panose="020B0604020202020204" pitchFamily="34" charset="0"/>
              </a:rPr>
              <a:t>protection was infeasible or created a greater</a:t>
            </a:r>
          </a:p>
          <a:p>
            <a:r>
              <a:rPr lang="en-US" altLang="en-US">
                <a:latin typeface="Arial" panose="020B0604020202020204" pitchFamily="34" charset="0"/>
              </a:rPr>
              <a:t>hazard and without a written fall protection plan.</a:t>
            </a:r>
          </a:p>
          <a:p>
            <a:r>
              <a:rPr lang="en-US" altLang="en-US">
                <a:latin typeface="Arial" panose="020B0604020202020204" pitchFamily="34" charset="0"/>
              </a:rPr>
              <a:t>From OSHA Fact Sheet</a:t>
            </a:r>
          </a:p>
          <a:p>
            <a:endParaRPr lang="en-US" altLang="en-US">
              <a:latin typeface="Arial" panose="020B0604020202020204" pitchFamily="34" charset="0"/>
            </a:endParaRPr>
          </a:p>
          <a:p>
            <a:r>
              <a:rPr lang="en-US" altLang="en-US">
                <a:latin typeface="Arial" panose="020B0604020202020204" pitchFamily="34" charset="0"/>
              </a:rPr>
              <a:t>Slideguards cannot simply be used in lieu of conventional fall protection methods under 1926.501(b)(13). However, slideguards may be used as part of a written, site-specific fall protection plan that meets the requirements of 1926.502(k) if the employer can demonstrate that the use of conventional fall protection (i.e., guardrail, safety net, or personal fall arrest systems) would be  infeasible or create greater hazards.</a:t>
            </a:r>
          </a:p>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192774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2C6547-A33B-43ED-9E7B-082590C34297}" type="slidenum">
              <a:rPr lang="en-US" altLang="en-US"/>
              <a:pPr/>
              <a:t>39</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US" altLang="en-US">
                <a:latin typeface="Arial" panose="020B0604020202020204" pitchFamily="34" charset="0"/>
              </a:rPr>
              <a:t>From OSHA fact sheet </a:t>
            </a:r>
            <a:r>
              <a:rPr lang="en-US" altLang="en-US" sz="2000">
                <a:latin typeface="Arial" panose="020B0604020202020204" pitchFamily="34" charset="0"/>
              </a:rPr>
              <a:t>A fall restraint system may consist of a</a:t>
            </a:r>
          </a:p>
          <a:p>
            <a:r>
              <a:rPr lang="en-US" altLang="en-US" sz="2000">
                <a:latin typeface="Arial" panose="020B0604020202020204" pitchFamily="34" charset="0"/>
              </a:rPr>
              <a:t>full body harness or body belt that is connected</a:t>
            </a:r>
          </a:p>
          <a:p>
            <a:r>
              <a:rPr lang="en-US" altLang="en-US" sz="2000">
                <a:latin typeface="Arial" panose="020B0604020202020204" pitchFamily="34" charset="0"/>
              </a:rPr>
              <a:t>to an anchor point at the center of a roof by a</a:t>
            </a:r>
          </a:p>
          <a:p>
            <a:r>
              <a:rPr lang="en-US" altLang="en-US" sz="2000">
                <a:latin typeface="Arial" panose="020B0604020202020204" pitchFamily="34" charset="0"/>
              </a:rPr>
              <a:t>lanyard of a length that will not allow a worker</a:t>
            </a:r>
          </a:p>
          <a:p>
            <a:r>
              <a:rPr lang="en-US" altLang="en-US" sz="2000">
                <a:latin typeface="Arial" panose="020B0604020202020204" pitchFamily="34" charset="0"/>
              </a:rPr>
              <a:t>to physically reach the edge of the roof.</a:t>
            </a:r>
          </a:p>
          <a:p>
            <a:endParaRPr lang="en-US" altLang="en-US">
              <a:latin typeface="Arial" panose="020B0604020202020204" pitchFamily="34" charset="0"/>
            </a:endParaRPr>
          </a:p>
        </p:txBody>
      </p:sp>
    </p:spTree>
    <p:extLst>
      <p:ext uri="{BB962C8B-B14F-4D97-AF65-F5344CB8AC3E}">
        <p14:creationId xmlns:p14="http://schemas.microsoft.com/office/powerpoint/2010/main" val="278359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CD45672F-A7F5-4030-A3F3-9CB9D63C5D77}" type="slidenum">
              <a:rPr lang="en-US" altLang="en-US"/>
              <a:pPr algn="r"/>
              <a:t>51</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a:t>In this slide we see re-roofing activities being performed behind guardrails.</a:t>
            </a:r>
          </a:p>
          <a:p>
            <a:pPr eaLnBrk="1" hangingPunct="1"/>
            <a:r>
              <a:rPr lang="en-US" altLang="en-US"/>
              <a:t>The picture on the right lacks protection for the rake edge so another means of protecting this worker (safety nets or Personal Fall Arrest System) must be used.</a:t>
            </a:r>
          </a:p>
        </p:txBody>
      </p:sp>
    </p:spTree>
    <p:extLst>
      <p:ext uri="{BB962C8B-B14F-4D97-AF65-F5344CB8AC3E}">
        <p14:creationId xmlns:p14="http://schemas.microsoft.com/office/powerpoint/2010/main" val="19423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http://www.ot.wustl.edu/FPtech/sidewallstagingbracket.htm</a:t>
            </a:r>
          </a:p>
        </p:txBody>
      </p:sp>
      <p:sp>
        <p:nvSpPr>
          <p:cNvPr id="4" name="Slide Number Placeholder 3"/>
          <p:cNvSpPr>
            <a:spLocks noGrp="1"/>
          </p:cNvSpPr>
          <p:nvPr>
            <p:ph type="sldNum" sz="quarter" idx="10"/>
          </p:nvPr>
        </p:nvSpPr>
        <p:spPr/>
        <p:txBody>
          <a:bodyPr/>
          <a:lstStyle/>
          <a:p>
            <a:pPr>
              <a:defRPr/>
            </a:pPr>
            <a:fld id="{A98CF463-D13A-4936-8986-7E7A4882E769}" type="slidenum">
              <a:rPr lang="en-US" altLang="en-US" smtClean="0"/>
              <a:pPr>
                <a:defRPr/>
              </a:pPr>
              <a:t>55</a:t>
            </a:fld>
            <a:endParaRPr lang="en-US" altLang="en-US"/>
          </a:p>
        </p:txBody>
      </p:sp>
    </p:spTree>
    <p:extLst>
      <p:ext uri="{BB962C8B-B14F-4D97-AF65-F5344CB8AC3E}">
        <p14:creationId xmlns:p14="http://schemas.microsoft.com/office/powerpoint/2010/main" val="109883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437F1-C120-4BB1-B8AF-9D90546359DC}" type="slidenum">
              <a:rPr lang="en-US" altLang="en-US"/>
              <a:pPr>
                <a:defRPr/>
              </a:pPr>
              <a:t>‹#›</a:t>
            </a:fld>
            <a:endParaRPr lang="en-US" altLang="en-US"/>
          </a:p>
        </p:txBody>
      </p:sp>
    </p:spTree>
    <p:extLst>
      <p:ext uri="{BB962C8B-B14F-4D97-AF65-F5344CB8AC3E}">
        <p14:creationId xmlns:p14="http://schemas.microsoft.com/office/powerpoint/2010/main" val="110098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09C218-5518-443F-89E6-9FA12775B30C}" type="slidenum">
              <a:rPr lang="en-US" altLang="en-US"/>
              <a:pPr>
                <a:defRPr/>
              </a:pPr>
              <a:t>‹#›</a:t>
            </a:fld>
            <a:endParaRPr lang="en-US" altLang="en-US"/>
          </a:p>
        </p:txBody>
      </p:sp>
    </p:spTree>
    <p:extLst>
      <p:ext uri="{BB962C8B-B14F-4D97-AF65-F5344CB8AC3E}">
        <p14:creationId xmlns:p14="http://schemas.microsoft.com/office/powerpoint/2010/main" val="984769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0527C-17C7-4E3A-9E07-F726B06421D7}" type="slidenum">
              <a:rPr lang="en-US" altLang="en-US"/>
              <a:pPr>
                <a:defRPr/>
              </a:pPr>
              <a:t>‹#›</a:t>
            </a:fld>
            <a:endParaRPr lang="en-US" altLang="en-US"/>
          </a:p>
        </p:txBody>
      </p:sp>
    </p:spTree>
    <p:extLst>
      <p:ext uri="{BB962C8B-B14F-4D97-AF65-F5344CB8AC3E}">
        <p14:creationId xmlns:p14="http://schemas.microsoft.com/office/powerpoint/2010/main" val="182018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7CC83-D3EB-42FC-822F-7D96966275A8}" type="slidenum">
              <a:rPr lang="en-US" altLang="en-US"/>
              <a:pPr>
                <a:defRPr/>
              </a:pPr>
              <a:t>‹#›</a:t>
            </a:fld>
            <a:endParaRPr lang="en-US" altLang="en-US"/>
          </a:p>
        </p:txBody>
      </p:sp>
    </p:spTree>
    <p:extLst>
      <p:ext uri="{BB962C8B-B14F-4D97-AF65-F5344CB8AC3E}">
        <p14:creationId xmlns:p14="http://schemas.microsoft.com/office/powerpoint/2010/main" val="377566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D28E743-E99A-4303-AC5C-82420BB87728}" type="slidenum">
              <a:rPr lang="en-US" altLang="en-US"/>
              <a:pPr>
                <a:defRPr/>
              </a:pPr>
              <a:t>‹#›</a:t>
            </a:fld>
            <a:endParaRPr lang="en-US" altLang="en-US"/>
          </a:p>
        </p:txBody>
      </p:sp>
    </p:spTree>
    <p:extLst>
      <p:ext uri="{BB962C8B-B14F-4D97-AF65-F5344CB8AC3E}">
        <p14:creationId xmlns:p14="http://schemas.microsoft.com/office/powerpoint/2010/main" val="2488199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6C738B6-6633-4461-9F7B-AEA66BEF1B8F}" type="slidenum">
              <a:rPr lang="en-US"/>
              <a:pPr>
                <a:defRPr/>
              </a:pPr>
              <a:t>‹#›</a:t>
            </a:fld>
            <a:endParaRPr lang="en-US"/>
          </a:p>
        </p:txBody>
      </p:sp>
    </p:spTree>
    <p:extLst>
      <p:ext uri="{BB962C8B-B14F-4D97-AF65-F5344CB8AC3E}">
        <p14:creationId xmlns:p14="http://schemas.microsoft.com/office/powerpoint/2010/main" val="373555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547700-990A-4FA6-90E7-8867E275DBCF}" type="slidenum">
              <a:rPr lang="en-US" altLang="en-US"/>
              <a:pPr>
                <a:defRPr/>
              </a:pPr>
              <a:t>‹#›</a:t>
            </a:fld>
            <a:endParaRPr lang="en-US" altLang="en-US"/>
          </a:p>
        </p:txBody>
      </p:sp>
    </p:spTree>
    <p:extLst>
      <p:ext uri="{BB962C8B-B14F-4D97-AF65-F5344CB8AC3E}">
        <p14:creationId xmlns:p14="http://schemas.microsoft.com/office/powerpoint/2010/main" val="32712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F82CAD-AE01-4913-A9AF-716F0802BEA8}" type="slidenum">
              <a:rPr lang="en-US" altLang="en-US"/>
              <a:pPr>
                <a:defRPr/>
              </a:pPr>
              <a:t>‹#›</a:t>
            </a:fld>
            <a:endParaRPr lang="en-US" altLang="en-US"/>
          </a:p>
        </p:txBody>
      </p:sp>
    </p:spTree>
    <p:extLst>
      <p:ext uri="{BB962C8B-B14F-4D97-AF65-F5344CB8AC3E}">
        <p14:creationId xmlns:p14="http://schemas.microsoft.com/office/powerpoint/2010/main" val="95968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CCCB7D-F360-4E61-8A47-72A1F784C497}" type="slidenum">
              <a:rPr lang="en-US" altLang="en-US"/>
              <a:pPr>
                <a:defRPr/>
              </a:pPr>
              <a:t>‹#›</a:t>
            </a:fld>
            <a:endParaRPr lang="en-US" altLang="en-US"/>
          </a:p>
        </p:txBody>
      </p:sp>
    </p:spTree>
    <p:extLst>
      <p:ext uri="{BB962C8B-B14F-4D97-AF65-F5344CB8AC3E}">
        <p14:creationId xmlns:p14="http://schemas.microsoft.com/office/powerpoint/2010/main" val="1776204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BE560C-8D93-4439-B8D4-9F218680B6CD}" type="slidenum">
              <a:rPr lang="en-US" altLang="en-US"/>
              <a:pPr>
                <a:defRPr/>
              </a:pPr>
              <a:t>‹#›</a:t>
            </a:fld>
            <a:endParaRPr lang="en-US" altLang="en-US"/>
          </a:p>
        </p:txBody>
      </p:sp>
    </p:spTree>
    <p:extLst>
      <p:ext uri="{BB962C8B-B14F-4D97-AF65-F5344CB8AC3E}">
        <p14:creationId xmlns:p14="http://schemas.microsoft.com/office/powerpoint/2010/main" val="44437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64F9F0-32C8-4A03-9101-0A0753F6A3BE}" type="slidenum">
              <a:rPr lang="en-US" altLang="en-US"/>
              <a:pPr>
                <a:defRPr/>
              </a:pPr>
              <a:t>‹#›</a:t>
            </a:fld>
            <a:endParaRPr lang="en-US" altLang="en-US"/>
          </a:p>
        </p:txBody>
      </p:sp>
    </p:spTree>
    <p:extLst>
      <p:ext uri="{BB962C8B-B14F-4D97-AF65-F5344CB8AC3E}">
        <p14:creationId xmlns:p14="http://schemas.microsoft.com/office/powerpoint/2010/main" val="13933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ACC076-D3A4-4C5A-95C0-2666F5581082}" type="slidenum">
              <a:rPr lang="en-US" altLang="en-US"/>
              <a:pPr>
                <a:defRPr/>
              </a:pPr>
              <a:t>‹#›</a:t>
            </a:fld>
            <a:endParaRPr lang="en-US" altLang="en-US"/>
          </a:p>
        </p:txBody>
      </p:sp>
    </p:spTree>
    <p:extLst>
      <p:ext uri="{BB962C8B-B14F-4D97-AF65-F5344CB8AC3E}">
        <p14:creationId xmlns:p14="http://schemas.microsoft.com/office/powerpoint/2010/main" val="286904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26260B-8311-4E3C-B298-C083CDFE38B8}" type="slidenum">
              <a:rPr lang="en-US" altLang="en-US"/>
              <a:pPr>
                <a:defRPr/>
              </a:pPr>
              <a:t>‹#›</a:t>
            </a:fld>
            <a:endParaRPr lang="en-US" altLang="en-US"/>
          </a:p>
        </p:txBody>
      </p:sp>
    </p:spTree>
    <p:extLst>
      <p:ext uri="{BB962C8B-B14F-4D97-AF65-F5344CB8AC3E}">
        <p14:creationId xmlns:p14="http://schemas.microsoft.com/office/powerpoint/2010/main" val="126770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B6CFE5-BE93-49AB-BEF5-EC25876AFC13}" type="slidenum">
              <a:rPr lang="en-US" altLang="en-US"/>
              <a:pPr>
                <a:defRPr/>
              </a:pPr>
              <a:t>‹#›</a:t>
            </a:fld>
            <a:endParaRPr lang="en-US" altLang="en-US"/>
          </a:p>
        </p:txBody>
      </p:sp>
    </p:spTree>
    <p:extLst>
      <p:ext uri="{BB962C8B-B14F-4D97-AF65-F5344CB8AC3E}">
        <p14:creationId xmlns:p14="http://schemas.microsoft.com/office/powerpoint/2010/main" val="154890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CF337C9-15DD-4935-BF52-6325EA5D16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huffingtonpost.com/2012/01/04/quelino-ojeda-jimnez-quad_n_1183926.html" TargetMode="External"/><Relationship Id="rId1" Type="http://schemas.openxmlformats.org/officeDocument/2006/relationships/slideLayout" Target="../slideLayouts/slideLayout4.xml"/><Relationship Id="rId4" Type="http://schemas.openxmlformats.org/officeDocument/2006/relationships/hyperlink" Target="http://www.upi.com/Top_News/US/2012/01/04/Quadriplegic-sent-to-Mexico-dies/UPI-70361325693439/?spt=hs&amp;or=t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paintsquare.com/ckfinder/userfiles/files/OSHA%20citations%20Woodridge%20Enterprises%20Inc.pdf"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affordableroofingusa.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a:xfrm>
            <a:off x="838200" y="685800"/>
            <a:ext cx="7772400" cy="1470025"/>
          </a:xfrm>
        </p:spPr>
        <p:txBody>
          <a:bodyPr/>
          <a:lstStyle/>
          <a:p>
            <a:pPr eaLnBrk="1" hangingPunct="1"/>
            <a:r>
              <a:rPr lang="en-US" altLang="en-US" dirty="0"/>
              <a:t>Residential </a:t>
            </a:r>
            <a:r>
              <a:rPr lang="en-US" altLang="en-US"/>
              <a:t>Roofing Safety</a:t>
            </a:r>
            <a:endParaRPr lang="en-US" altLang="en-US" dirty="0"/>
          </a:p>
        </p:txBody>
      </p:sp>
      <p:sp>
        <p:nvSpPr>
          <p:cNvPr id="5123" name="Rectangle 5"/>
          <p:cNvSpPr>
            <a:spLocks noGrp="1" noChangeArrowheads="1"/>
          </p:cNvSpPr>
          <p:nvPr>
            <p:ph type="subTitle" idx="1"/>
          </p:nvPr>
        </p:nvSpPr>
        <p:spPr>
          <a:xfrm>
            <a:off x="-152400" y="4191000"/>
            <a:ext cx="3200400" cy="1752600"/>
          </a:xfrm>
        </p:spPr>
        <p:txBody>
          <a:bodyPr/>
          <a:lstStyle/>
          <a:p>
            <a:pPr eaLnBrk="1" hangingPunct="1"/>
            <a:r>
              <a:rPr lang="en-US" altLang="en-US"/>
              <a:t>John Newquist</a:t>
            </a:r>
          </a:p>
        </p:txBody>
      </p:sp>
      <p:sp>
        <p:nvSpPr>
          <p:cNvPr id="5124" name="TextBox 1"/>
          <p:cNvSpPr txBox="1">
            <a:spLocks noChangeArrowheads="1"/>
          </p:cNvSpPr>
          <p:nvPr/>
        </p:nvSpPr>
        <p:spPr bwMode="auto">
          <a:xfrm>
            <a:off x="1143000" y="2286000"/>
            <a:ext cx="281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Draft  4 8 2023</a:t>
            </a:r>
          </a:p>
          <a:p>
            <a:pPr eaLnBrk="1" hangingPunct="1"/>
            <a:endParaRPr lang="en-US" altLang="en-US" dirty="0"/>
          </a:p>
        </p:txBody>
      </p:sp>
      <p:pic>
        <p:nvPicPr>
          <p:cNvPr id="2" name="Picture 1">
            <a:extLst>
              <a:ext uri="{FF2B5EF4-FFF2-40B4-BE49-F238E27FC236}">
                <a16:creationId xmlns:a16="http://schemas.microsoft.com/office/drawing/2014/main" id="{AF65741E-DB41-55F9-17C2-5EC983D9A974}"/>
              </a:ext>
            </a:extLst>
          </p:cNvPr>
          <p:cNvPicPr>
            <a:picLocks noChangeAspect="1"/>
          </p:cNvPicPr>
          <p:nvPr/>
        </p:nvPicPr>
        <p:blipFill>
          <a:blip r:embed="rId2"/>
          <a:stretch>
            <a:fillRect/>
          </a:stretch>
        </p:blipFill>
        <p:spPr>
          <a:xfrm>
            <a:off x="2874432" y="2155825"/>
            <a:ext cx="6269567" cy="4702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Recognition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2230" y="1600200"/>
            <a:ext cx="8039539" cy="4525963"/>
          </a:xfrm>
        </p:spPr>
      </p:pic>
    </p:spTree>
    <p:extLst>
      <p:ext uri="{BB962C8B-B14F-4D97-AF65-F5344CB8AC3E}">
        <p14:creationId xmlns:p14="http://schemas.microsoft.com/office/powerpoint/2010/main" val="275120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Recognition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2850" y="2472531"/>
            <a:ext cx="4178300" cy="2781300"/>
          </a:xfrm>
        </p:spPr>
      </p:pic>
    </p:spTree>
    <p:extLst>
      <p:ext uri="{BB962C8B-B14F-4D97-AF65-F5344CB8AC3E}">
        <p14:creationId xmlns:p14="http://schemas.microsoft.com/office/powerpoint/2010/main" val="3857234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Recognition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9215" y="1708626"/>
            <a:ext cx="6465570" cy="4309110"/>
          </a:xfrm>
        </p:spPr>
      </p:pic>
    </p:spTree>
    <p:extLst>
      <p:ext uri="{BB962C8B-B14F-4D97-AF65-F5344CB8AC3E}">
        <p14:creationId xmlns:p14="http://schemas.microsoft.com/office/powerpoint/2010/main" val="260545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Recognition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1032" y="1600200"/>
            <a:ext cx="4661936" cy="4525963"/>
          </a:xfrm>
        </p:spPr>
      </p:pic>
    </p:spTree>
    <p:extLst>
      <p:ext uri="{BB962C8B-B14F-4D97-AF65-F5344CB8AC3E}">
        <p14:creationId xmlns:p14="http://schemas.microsoft.com/office/powerpoint/2010/main" val="62557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1905000"/>
            <a:ext cx="8229600" cy="4038600"/>
          </a:xfrm>
          <a:prstGeom prst="rect">
            <a:avLst/>
          </a:prstGeom>
          <a:solidFill>
            <a:srgbClr val="CC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spcAft>
                <a:spcPct val="50000"/>
              </a:spcAft>
              <a:buFontTx/>
              <a:buNone/>
            </a:pPr>
            <a:endParaRPr lang="en-US" altLang="en-US" sz="2000"/>
          </a:p>
        </p:txBody>
      </p:sp>
      <p:sp>
        <p:nvSpPr>
          <p:cNvPr id="22531" name="Rectangle 3"/>
          <p:cNvSpPr>
            <a:spLocks noChangeArrowheads="1"/>
          </p:cNvSpPr>
          <p:nvPr/>
        </p:nvSpPr>
        <p:spPr bwMode="auto">
          <a:xfrm>
            <a:off x="7086600" y="1981200"/>
            <a:ext cx="1524000" cy="3810000"/>
          </a:xfrm>
          <a:prstGeom prst="rect">
            <a:avLst/>
          </a:prstGeom>
          <a:solidFill>
            <a:srgbClr val="FFFF00"/>
          </a:solidFill>
          <a:ln w="12700" cap="sq">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spcAft>
                <a:spcPct val="50000"/>
              </a:spcAft>
              <a:buFontTx/>
              <a:buNone/>
            </a:pPr>
            <a:endParaRPr lang="en-US" altLang="en-US" sz="2000"/>
          </a:p>
        </p:txBody>
      </p:sp>
      <p:sp>
        <p:nvSpPr>
          <p:cNvPr id="22532" name="Rectangle 4"/>
          <p:cNvSpPr>
            <a:spLocks noGrp="1" noChangeArrowheads="1"/>
          </p:cNvSpPr>
          <p:nvPr>
            <p:ph type="title" idx="4294967295"/>
          </p:nvPr>
        </p:nvSpPr>
        <p:spPr>
          <a:xfrm>
            <a:off x="685800" y="304800"/>
            <a:ext cx="7772400" cy="1143000"/>
          </a:xfrm>
        </p:spPr>
        <p:txBody>
          <a:bodyPr lIns="0" tIns="0" rIns="0" bIns="0" anchor="b"/>
          <a:lstStyle/>
          <a:p>
            <a:pPr eaLnBrk="1" hangingPunct="1"/>
            <a:r>
              <a:rPr lang="en-US" altLang="en-US"/>
              <a:t>Sales Impact of Selected Injuries</a:t>
            </a:r>
          </a:p>
        </p:txBody>
      </p:sp>
      <p:graphicFrame>
        <p:nvGraphicFramePr>
          <p:cNvPr id="22533" name="Object 2"/>
          <p:cNvGraphicFramePr>
            <a:graphicFrameLocks noGrp="1" noChangeAspect="1"/>
          </p:cNvGraphicFramePr>
          <p:nvPr>
            <p:ph type="tbl" idx="4294967295"/>
          </p:nvPr>
        </p:nvGraphicFramePr>
        <p:xfrm>
          <a:off x="992188" y="1984375"/>
          <a:ext cx="7739062" cy="4703763"/>
        </p:xfrm>
        <a:graphic>
          <a:graphicData uri="http://schemas.openxmlformats.org/presentationml/2006/ole">
            <mc:AlternateContent xmlns:mc="http://schemas.openxmlformats.org/markup-compatibility/2006">
              <mc:Choice xmlns:v="urn:schemas-microsoft-com:vml" Requires="v">
                <p:oleObj name="Document" r:id="rId3" imgW="7758684" imgH="4718304" progId="Word.Document.8">
                  <p:embed/>
                </p:oleObj>
              </mc:Choice>
              <mc:Fallback>
                <p:oleObj name="Document" r:id="rId3" imgW="7758684" imgH="471830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1984375"/>
                        <a:ext cx="7739062" cy="470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2534" name="Line 6"/>
          <p:cNvSpPr>
            <a:spLocks noChangeShapeType="1"/>
          </p:cNvSpPr>
          <p:nvPr/>
        </p:nvSpPr>
        <p:spPr bwMode="auto">
          <a:xfrm>
            <a:off x="685800" y="2971800"/>
            <a:ext cx="8229600" cy="0"/>
          </a:xfrm>
          <a:prstGeom prst="line">
            <a:avLst/>
          </a:prstGeom>
          <a:noFill/>
          <a:ln w="381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7"/>
          <p:cNvSpPr>
            <a:spLocks noChangeShapeType="1"/>
          </p:cNvSpPr>
          <p:nvPr/>
        </p:nvSpPr>
        <p:spPr bwMode="auto">
          <a:xfrm>
            <a:off x="2438400" y="2971800"/>
            <a:ext cx="0" cy="2971800"/>
          </a:xfrm>
          <a:prstGeom prst="line">
            <a:avLst/>
          </a:prstGeom>
          <a:noFill/>
          <a:ln w="381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36" name="Text Box 8"/>
          <p:cNvSpPr txBox="1">
            <a:spLocks noChangeArrowheads="1"/>
          </p:cNvSpPr>
          <p:nvPr/>
        </p:nvSpPr>
        <p:spPr bwMode="auto">
          <a:xfrm>
            <a:off x="304800" y="6096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00FF00"/>
                </a:solidFill>
              </a:rPr>
              <a:t>Three</a:t>
            </a:r>
          </a:p>
        </p:txBody>
      </p:sp>
      <p:sp>
        <p:nvSpPr>
          <p:cNvPr id="22537"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6C9AD9-861F-491F-82A9-E5FC6897A8C6}" type="slidenum">
              <a:rPr lang="en-US" altLang="en-US"/>
              <a:pPr/>
              <a:t>14</a:t>
            </a:fld>
            <a:endParaRPr lang="en-US" altLang="en-US"/>
          </a:p>
        </p:txBody>
      </p:sp>
    </p:spTree>
    <p:extLst>
      <p:ext uri="{BB962C8B-B14F-4D97-AF65-F5344CB8AC3E}">
        <p14:creationId xmlns:p14="http://schemas.microsoft.com/office/powerpoint/2010/main" val="31159792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Lawsuits</a:t>
            </a:r>
          </a:p>
        </p:txBody>
      </p:sp>
      <p:sp>
        <p:nvSpPr>
          <p:cNvPr id="3" name="Content Placeholder 2"/>
          <p:cNvSpPr>
            <a:spLocks noGrp="1"/>
          </p:cNvSpPr>
          <p:nvPr>
            <p:ph sz="half" idx="1"/>
          </p:nvPr>
        </p:nvSpPr>
        <p:spPr/>
        <p:txBody>
          <a:bodyPr/>
          <a:lstStyle/>
          <a:p>
            <a:r>
              <a:rPr lang="en-US" sz="2000" b="1" cap="all" dirty="0"/>
              <a:t>D.B. V. J.L. ADLER ROOFING INC. ET AL.:</a:t>
            </a:r>
          </a:p>
          <a:p>
            <a:r>
              <a:rPr lang="en-US" sz="2000" b="1" dirty="0"/>
              <a:t>$5.7 million settlement</a:t>
            </a:r>
            <a:r>
              <a:rPr lang="en-US" sz="2000" dirty="0"/>
              <a:t> for a 27-year-old Joliet, IL roofer in a workplace injury case who was paralyzed when he fell from a roof as a result of the general contractor's failure to provide appropriate safety devices.</a:t>
            </a:r>
          </a:p>
          <a:p>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62600" y="1589314"/>
            <a:ext cx="2476500" cy="184785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3772127"/>
            <a:ext cx="3048000" cy="2286000"/>
          </a:xfrm>
          <a:prstGeom prst="rect">
            <a:avLst/>
          </a:prstGeom>
        </p:spPr>
      </p:pic>
    </p:spTree>
    <p:extLst>
      <p:ext uri="{BB962C8B-B14F-4D97-AF65-F5344CB8AC3E}">
        <p14:creationId xmlns:p14="http://schemas.microsoft.com/office/powerpoint/2010/main" val="62358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Quadraplegic</a:t>
            </a:r>
            <a:endParaRPr lang="en-US" dirty="0"/>
          </a:p>
        </p:txBody>
      </p:sp>
      <p:sp>
        <p:nvSpPr>
          <p:cNvPr id="3" name="Content Placeholder 2"/>
          <p:cNvSpPr>
            <a:spLocks noGrp="1"/>
          </p:cNvSpPr>
          <p:nvPr>
            <p:ph sz="half" idx="1"/>
          </p:nvPr>
        </p:nvSpPr>
        <p:spPr/>
        <p:txBody>
          <a:bodyPr/>
          <a:lstStyle/>
          <a:p>
            <a:r>
              <a:rPr lang="en-US" sz="2000" dirty="0"/>
              <a:t>In August 2010, </a:t>
            </a:r>
            <a:r>
              <a:rPr lang="en-US" sz="2000" dirty="0" err="1"/>
              <a:t>Quelino</a:t>
            </a:r>
            <a:r>
              <a:rPr lang="en-US" sz="2000" dirty="0"/>
              <a:t> Ojeda Jimenez, an undocumented construction worker in Chicago, fell 20 feet off a building while on the job and was paralyzed from the neck down. </a:t>
            </a:r>
          </a:p>
          <a:p>
            <a:r>
              <a:rPr lang="en-US" sz="2000" dirty="0"/>
              <a:t>Unable to </a:t>
            </a:r>
            <a:r>
              <a:rPr lang="en-US" sz="2000" u="sng" dirty="0">
                <a:hlinkClick r:id="rId2"/>
              </a:rPr>
              <a:t>pay his own medical expenses</a:t>
            </a:r>
            <a:r>
              <a:rPr lang="en-US" sz="2000" dirty="0"/>
              <a:t>, he was deported back to Mexico on December 22, 2010.</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86400" y="1793535"/>
            <a:ext cx="2286000" cy="2047875"/>
          </a:xfrm>
        </p:spPr>
      </p:pic>
      <p:sp>
        <p:nvSpPr>
          <p:cNvPr id="6" name="TextBox 5"/>
          <p:cNvSpPr txBox="1"/>
          <p:nvPr/>
        </p:nvSpPr>
        <p:spPr>
          <a:xfrm>
            <a:off x="4724400" y="3962400"/>
            <a:ext cx="3886200" cy="2031325"/>
          </a:xfrm>
          <a:prstGeom prst="rect">
            <a:avLst/>
          </a:prstGeom>
          <a:noFill/>
        </p:spPr>
        <p:txBody>
          <a:bodyPr wrap="square" rtlCol="0">
            <a:spAutoFit/>
          </a:bodyPr>
          <a:lstStyle/>
          <a:p>
            <a:r>
              <a:rPr lang="en-US" dirty="0"/>
              <a:t>But he never made it home. Instead, he was left to languish at a small Mexican hospital that was unequipped to handle his needs. UPI </a:t>
            </a:r>
            <a:r>
              <a:rPr lang="en-US" u="sng" dirty="0">
                <a:hlinkClick r:id="rId4"/>
              </a:rPr>
              <a:t>reports</a:t>
            </a:r>
            <a:r>
              <a:rPr lang="en-US" dirty="0"/>
              <a:t> that Ojeda died on New Year’s Day:</a:t>
            </a:r>
          </a:p>
          <a:p>
            <a:endParaRPr lang="en-US" dirty="0"/>
          </a:p>
        </p:txBody>
      </p:sp>
    </p:spTree>
    <p:extLst>
      <p:ext uri="{BB962C8B-B14F-4D97-AF65-F5344CB8AC3E}">
        <p14:creationId xmlns:p14="http://schemas.microsoft.com/office/powerpoint/2010/main" val="4017803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2015</a:t>
            </a:r>
          </a:p>
        </p:txBody>
      </p:sp>
      <p:sp>
        <p:nvSpPr>
          <p:cNvPr id="3" name="Text Placeholder 2"/>
          <p:cNvSpPr>
            <a:spLocks noGrp="1"/>
          </p:cNvSpPr>
          <p:nvPr>
            <p:ph sz="half" idx="1"/>
          </p:nvPr>
        </p:nvSpPr>
        <p:spPr/>
        <p:txBody>
          <a:bodyPr/>
          <a:lstStyle/>
          <a:p>
            <a:r>
              <a:rPr lang="en-US" sz="2000" dirty="0"/>
              <a:t>Canton MA</a:t>
            </a:r>
          </a:p>
          <a:p>
            <a:r>
              <a:rPr lang="en-US" sz="2000" dirty="0"/>
              <a:t>The victim and another worker were on the roof assessing snow removal operations. </a:t>
            </a:r>
          </a:p>
          <a:p>
            <a:r>
              <a:rPr lang="en-US" sz="2000" dirty="0"/>
              <a:t>They separated and one person walked across a skylight that had been covered by the snow. </a:t>
            </a:r>
          </a:p>
          <a:p>
            <a:r>
              <a:rPr lang="en-US" sz="2000" dirty="0"/>
              <a:t>The light gave way and he fell 40 feet to his death.</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09073"/>
            <a:ext cx="3810000" cy="2859053"/>
          </a:xfrm>
        </p:spPr>
      </p:pic>
      <p:sp>
        <p:nvSpPr>
          <p:cNvPr id="6" name="Slide Number Placeholder 5"/>
          <p:cNvSpPr>
            <a:spLocks noGrp="1"/>
          </p:cNvSpPr>
          <p:nvPr>
            <p:ph type="sldNum" sz="quarter" idx="12"/>
          </p:nvPr>
        </p:nvSpPr>
        <p:spPr/>
        <p:txBody>
          <a:bodyPr/>
          <a:lstStyle/>
          <a:p>
            <a:fld id="{851B0D70-5FEA-48AB-BABB-91032DC81791}" type="slidenum">
              <a:rPr lang="en-US" altLang="en-US" smtClean="0"/>
              <a:pPr/>
              <a:t>17</a:t>
            </a:fld>
            <a:endParaRPr lang="en-US" altLang="en-US"/>
          </a:p>
        </p:txBody>
      </p:sp>
    </p:spTree>
    <p:extLst>
      <p:ext uri="{BB962C8B-B14F-4D97-AF65-F5344CB8AC3E}">
        <p14:creationId xmlns:p14="http://schemas.microsoft.com/office/powerpoint/2010/main" val="755726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2015</a:t>
            </a:r>
          </a:p>
        </p:txBody>
      </p:sp>
      <p:sp>
        <p:nvSpPr>
          <p:cNvPr id="3" name="Content Placeholder 2"/>
          <p:cNvSpPr>
            <a:spLocks noGrp="1"/>
          </p:cNvSpPr>
          <p:nvPr>
            <p:ph sz="half" idx="1"/>
          </p:nvPr>
        </p:nvSpPr>
        <p:spPr/>
        <p:txBody>
          <a:bodyPr/>
          <a:lstStyle/>
          <a:p>
            <a:r>
              <a:rPr lang="en-US" sz="2000" dirty="0"/>
              <a:t>Genie </a:t>
            </a:r>
          </a:p>
          <a:p>
            <a:r>
              <a:rPr lang="en-US" sz="2000" dirty="0"/>
              <a:t>Allows a user to exit the platform and work comfortably around the outside of the platform with a 6-ft lanyard. It attaches to a 6- or 8-ft platform on all Genie telescopic and articulating boom lifts with lift heights higher than 40 ft., with the exception of the S-125HD model.</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1600" y="1644237"/>
            <a:ext cx="2895600" cy="4324096"/>
          </a:xfrm>
        </p:spPr>
      </p:pic>
    </p:spTree>
    <p:extLst>
      <p:ext uri="{BB962C8B-B14F-4D97-AF65-F5344CB8AC3E}">
        <p14:creationId xmlns:p14="http://schemas.microsoft.com/office/powerpoint/2010/main" val="4194964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lstStyle/>
          <a:p>
            <a:r>
              <a:rPr lang="en-US" dirty="0"/>
              <a:t>May 2015</a:t>
            </a:r>
          </a:p>
        </p:txBody>
      </p:sp>
      <p:sp>
        <p:nvSpPr>
          <p:cNvPr id="3" name="Content Placeholder 2"/>
          <p:cNvSpPr>
            <a:spLocks noGrp="1"/>
          </p:cNvSpPr>
          <p:nvPr>
            <p:ph sz="half" idx="1"/>
          </p:nvPr>
        </p:nvSpPr>
        <p:spPr/>
        <p:txBody>
          <a:bodyPr/>
          <a:lstStyle/>
          <a:p>
            <a:r>
              <a:rPr lang="en-US" dirty="0"/>
              <a:t>Roof rot</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93368" y="464344"/>
            <a:ext cx="4038600" cy="227171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5600"/>
            <a:ext cx="5520267" cy="3105150"/>
          </a:xfrm>
          <a:prstGeom prst="rect">
            <a:avLst/>
          </a:prstGeom>
        </p:spPr>
      </p:pic>
    </p:spTree>
    <p:extLst>
      <p:ext uri="{BB962C8B-B14F-4D97-AF65-F5344CB8AC3E}">
        <p14:creationId xmlns:p14="http://schemas.microsoft.com/office/powerpoint/2010/main" val="11046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Fall Protection – The Problem</a:t>
            </a:r>
          </a:p>
        </p:txBody>
      </p:sp>
      <p:sp>
        <p:nvSpPr>
          <p:cNvPr id="6147" name="Rectangle 3"/>
          <p:cNvSpPr>
            <a:spLocks noGrp="1" noChangeArrowheads="1"/>
          </p:cNvSpPr>
          <p:nvPr>
            <p:ph type="body" sz="half" idx="1"/>
          </p:nvPr>
        </p:nvSpPr>
        <p:spPr/>
        <p:txBody>
          <a:bodyPr/>
          <a:lstStyle/>
          <a:p>
            <a:r>
              <a:rPr lang="en-US" altLang="en-US" sz="2800">
                <a:cs typeface="Arial" panose="020B0604020202020204" pitchFamily="34" charset="0"/>
              </a:rPr>
              <a:t>Falls are a serious safety concern in the jobsite.  </a:t>
            </a:r>
          </a:p>
          <a:p>
            <a:r>
              <a:rPr lang="en-US" altLang="en-US" sz="2800">
                <a:cs typeface="Arial" panose="020B0604020202020204" pitchFamily="34" charset="0"/>
              </a:rPr>
              <a:t>Falls are the leading cause of worker deaths in construction.   </a:t>
            </a:r>
          </a:p>
        </p:txBody>
      </p:sp>
      <p:sp>
        <p:nvSpPr>
          <p:cNvPr id="6148" name="Text Box 7"/>
          <p:cNvSpPr txBox="1">
            <a:spLocks noChangeArrowheads="1"/>
          </p:cNvSpPr>
          <p:nvPr/>
        </p:nvSpPr>
        <p:spPr bwMode="auto">
          <a:xfrm>
            <a:off x="5181600" y="6035675"/>
            <a:ext cx="335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Scaffold in Dupage County</a:t>
            </a:r>
          </a:p>
        </p:txBody>
      </p:sp>
      <p:pic>
        <p:nvPicPr>
          <p:cNvPr id="6149" name="Picture 11" descr="fall 2 b"/>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632450" y="1981200"/>
            <a:ext cx="1839913"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Picture 12" descr="fall 2 a"/>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657850" y="4248150"/>
            <a:ext cx="1790700" cy="171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410200"/>
            <a:ext cx="7772400" cy="830997"/>
          </a:xfrm>
          <a:prstGeom prst="rect">
            <a:avLst/>
          </a:prstGeom>
          <a:noFill/>
        </p:spPr>
        <p:txBody>
          <a:bodyPr wrap="square" rtlCol="0">
            <a:spAutoFit/>
          </a:bodyPr>
          <a:lstStyle/>
          <a:p>
            <a:r>
              <a:rPr lang="en-US" dirty="0"/>
              <a:t>Region 5 is seeing more non construction falls than construction falls.</a:t>
            </a:r>
          </a:p>
        </p:txBody>
      </p:sp>
      <p:graphicFrame>
        <p:nvGraphicFramePr>
          <p:cNvPr id="8" name="Content Placeholder 7"/>
          <p:cNvGraphicFramePr>
            <a:graphicFrameLocks noGrp="1"/>
          </p:cNvGraphicFramePr>
          <p:nvPr>
            <p:ph idx="1"/>
          </p:nvPr>
        </p:nvGraphicFramePr>
        <p:xfrm>
          <a:off x="685800" y="304800"/>
          <a:ext cx="77724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6934200" y="1295400"/>
            <a:ext cx="1981200" cy="1384995"/>
          </a:xfrm>
          <a:prstGeom prst="rect">
            <a:avLst/>
          </a:prstGeom>
          <a:noFill/>
        </p:spPr>
        <p:txBody>
          <a:bodyPr wrap="square" rtlCol="0">
            <a:spAutoFit/>
          </a:bodyPr>
          <a:lstStyle/>
          <a:p>
            <a:r>
              <a:rPr lang="en-US" sz="2000" dirty="0"/>
              <a:t>Skylights and scaffolds not in top five now.</a:t>
            </a:r>
          </a:p>
          <a:p>
            <a:endParaRPr lang="en-US" dirty="0"/>
          </a:p>
        </p:txBody>
      </p:sp>
    </p:spTree>
    <p:extLst>
      <p:ext uri="{BB962C8B-B14F-4D97-AF65-F5344CB8AC3E}">
        <p14:creationId xmlns:p14="http://schemas.microsoft.com/office/powerpoint/2010/main" val="3241466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Heights Falling?</a:t>
            </a:r>
          </a:p>
        </p:txBody>
      </p:sp>
      <p:pic>
        <p:nvPicPr>
          <p:cNvPr id="10243"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582863"/>
            <a:ext cx="7772400" cy="2911475"/>
          </a:xfrm>
        </p:spPr>
      </p:pic>
      <p:sp>
        <p:nvSpPr>
          <p:cNvPr id="10244" name="TextBox 2"/>
          <p:cNvSpPr txBox="1">
            <a:spLocks noChangeArrowheads="1"/>
          </p:cNvSpPr>
          <p:nvPr/>
        </p:nvSpPr>
        <p:spPr bwMode="auto">
          <a:xfrm>
            <a:off x="1524000" y="57150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Region V fatality data 2007-2011</a:t>
            </a:r>
          </a:p>
        </p:txBody>
      </p:sp>
      <p:sp>
        <p:nvSpPr>
          <p:cNvPr id="2" name="Slide Number Placeholder 1"/>
          <p:cNvSpPr>
            <a:spLocks noGrp="1"/>
          </p:cNvSpPr>
          <p:nvPr>
            <p:ph type="sldNum" sz="quarter" idx="12"/>
          </p:nvPr>
        </p:nvSpPr>
        <p:spPr/>
        <p:txBody>
          <a:bodyPr/>
          <a:lstStyle/>
          <a:p>
            <a:fld id="{D93A6308-C753-4CE6-9CA6-340010BC41AC}" type="slidenum">
              <a:rPr lang="en-US" altLang="en-US" smtClean="0"/>
              <a:pPr/>
              <a:t>21</a:t>
            </a:fld>
            <a:endParaRPr lang="en-US" altLang="en-US"/>
          </a:p>
        </p:txBody>
      </p:sp>
    </p:spTree>
    <p:extLst>
      <p:ext uri="{BB962C8B-B14F-4D97-AF65-F5344CB8AC3E}">
        <p14:creationId xmlns:p14="http://schemas.microsoft.com/office/powerpoint/2010/main" val="28499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609600"/>
            <a:ext cx="3957638" cy="1143000"/>
          </a:xfrm>
        </p:spPr>
        <p:txBody>
          <a:bodyPr/>
          <a:lstStyle/>
          <a:p>
            <a:r>
              <a:rPr lang="en-US" altLang="en-US" sz="4000" dirty="0"/>
              <a:t>Inspections</a:t>
            </a:r>
          </a:p>
        </p:txBody>
      </p:sp>
      <p:sp>
        <p:nvSpPr>
          <p:cNvPr id="33795" name="Rectangle 3"/>
          <p:cNvSpPr>
            <a:spLocks noGrp="1" noChangeArrowheads="1"/>
          </p:cNvSpPr>
          <p:nvPr>
            <p:ph type="body" sz="half" idx="1"/>
          </p:nvPr>
        </p:nvSpPr>
        <p:spPr>
          <a:xfrm>
            <a:off x="685800" y="1981200"/>
            <a:ext cx="3814763" cy="4114800"/>
          </a:xfrm>
        </p:spPr>
        <p:txBody>
          <a:bodyPr/>
          <a:lstStyle/>
          <a:p>
            <a:r>
              <a:rPr lang="en-US" altLang="en-US" sz="2800"/>
              <a:t>Conduct periodic inspections </a:t>
            </a:r>
          </a:p>
          <a:p>
            <a:r>
              <a:rPr lang="en-US" altLang="en-US" sz="2800"/>
              <a:t>Is fall arrest is worn? </a:t>
            </a:r>
          </a:p>
          <a:p>
            <a:r>
              <a:rPr lang="en-US" altLang="en-US" sz="2800"/>
              <a:t>Is fall protection is place?</a:t>
            </a:r>
          </a:p>
          <a:p>
            <a:r>
              <a:rPr lang="en-US" altLang="en-US" sz="2800"/>
              <a:t>Take pictures of people doing it right</a:t>
            </a:r>
          </a:p>
        </p:txBody>
      </p:sp>
      <p:pic>
        <p:nvPicPr>
          <p:cNvPr id="33796" name="Picture 4" descr="harness in truc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00563" y="451643"/>
            <a:ext cx="3814762" cy="2754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E4DAEACA-2C42-4791-8556-346F453A8D6A}" type="slidenum">
              <a:rPr lang="en-US" altLang="en-US" smtClean="0"/>
              <a:pPr/>
              <a:t>22</a:t>
            </a:fld>
            <a:endParaRPr lang="en-US" alt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803" y="3363913"/>
            <a:ext cx="2457450" cy="3276600"/>
          </a:xfrm>
          <a:prstGeom prst="rect">
            <a:avLst/>
          </a:prstGeom>
        </p:spPr>
      </p:pic>
    </p:spTree>
    <p:extLst>
      <p:ext uri="{BB962C8B-B14F-4D97-AF65-F5344CB8AC3E}">
        <p14:creationId xmlns:p14="http://schemas.microsoft.com/office/powerpoint/2010/main" val="261805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3124200" cy="1143000"/>
          </a:xfrm>
        </p:spPr>
        <p:txBody>
          <a:bodyPr/>
          <a:lstStyle/>
          <a:p>
            <a:r>
              <a:rPr lang="en-US" dirty="0"/>
              <a:t>Inspection</a:t>
            </a:r>
          </a:p>
        </p:txBody>
      </p:sp>
      <p:sp>
        <p:nvSpPr>
          <p:cNvPr id="3" name="Text Placeholder 2"/>
          <p:cNvSpPr>
            <a:spLocks noGrp="1"/>
          </p:cNvSpPr>
          <p:nvPr>
            <p:ph type="body" sz="half" idx="1"/>
          </p:nvPr>
        </p:nvSpPr>
        <p:spPr/>
        <p:txBody>
          <a:bodyPr/>
          <a:lstStyle/>
          <a:p>
            <a:r>
              <a:rPr lang="en-US" dirty="0"/>
              <a:t>December 2014</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1000" y="228600"/>
            <a:ext cx="4762500" cy="6350000"/>
          </a:xfrm>
        </p:spPr>
      </p:pic>
      <p:sp>
        <p:nvSpPr>
          <p:cNvPr id="5" name="Slide Number Placeholder 4"/>
          <p:cNvSpPr>
            <a:spLocks noGrp="1"/>
          </p:cNvSpPr>
          <p:nvPr>
            <p:ph type="sldNum" sz="quarter" idx="12"/>
          </p:nvPr>
        </p:nvSpPr>
        <p:spPr/>
        <p:txBody>
          <a:bodyPr/>
          <a:lstStyle/>
          <a:p>
            <a:fld id="{E4DAEACA-2C42-4791-8556-346F453A8D6A}" type="slidenum">
              <a:rPr lang="en-US" altLang="en-US" smtClean="0"/>
              <a:pPr/>
              <a:t>23</a:t>
            </a:fld>
            <a:endParaRPr lang="en-US" altLang="en-US"/>
          </a:p>
        </p:txBody>
      </p:sp>
    </p:spTree>
    <p:extLst>
      <p:ext uri="{BB962C8B-B14F-4D97-AF65-F5344CB8AC3E}">
        <p14:creationId xmlns:p14="http://schemas.microsoft.com/office/powerpoint/2010/main" val="3630747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and Ice</a:t>
            </a:r>
          </a:p>
        </p:txBody>
      </p:sp>
      <p:sp>
        <p:nvSpPr>
          <p:cNvPr id="3" name="Content Placeholder 2"/>
          <p:cNvSpPr>
            <a:spLocks noGrp="1"/>
          </p:cNvSpPr>
          <p:nvPr>
            <p:ph sz="half" idx="1"/>
          </p:nvPr>
        </p:nvSpPr>
        <p:spPr/>
        <p:txBody>
          <a:bodyPr/>
          <a:lstStyle/>
          <a:p>
            <a:r>
              <a:rPr lang="en-US" dirty="0"/>
              <a:t>Many falls while getting up on roofs.</a:t>
            </a:r>
          </a:p>
          <a:p>
            <a:r>
              <a:rPr lang="en-US" dirty="0"/>
              <a:t>Issues?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6800" y="4572000"/>
            <a:ext cx="3248025" cy="1409700"/>
          </a:xfrm>
        </p:spPr>
      </p:pic>
      <p:sp>
        <p:nvSpPr>
          <p:cNvPr id="5" name="Slide Number Placeholder 4"/>
          <p:cNvSpPr>
            <a:spLocks noGrp="1"/>
          </p:cNvSpPr>
          <p:nvPr>
            <p:ph type="sldNum" sz="quarter" idx="12"/>
          </p:nvPr>
        </p:nvSpPr>
        <p:spPr/>
        <p:txBody>
          <a:bodyPr/>
          <a:lstStyle/>
          <a:p>
            <a:fld id="{470140DC-1F49-4F5D-99E5-2A2AC364B8CC}" type="slidenum">
              <a:rPr lang="en-US" altLang="en-US" smtClean="0"/>
              <a:pPr/>
              <a:t>24</a:t>
            </a:fld>
            <a:endParaRPr lang="en-US"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1981200"/>
            <a:ext cx="4476750" cy="2333625"/>
          </a:xfrm>
          <a:prstGeom prst="rect">
            <a:avLst/>
          </a:prstGeom>
        </p:spPr>
      </p:pic>
    </p:spTree>
    <p:extLst>
      <p:ext uri="{BB962C8B-B14F-4D97-AF65-F5344CB8AC3E}">
        <p14:creationId xmlns:p14="http://schemas.microsoft.com/office/powerpoint/2010/main" val="3127846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a:t>Dec 2013</a:t>
            </a:r>
          </a:p>
        </p:txBody>
      </p:sp>
      <p:sp>
        <p:nvSpPr>
          <p:cNvPr id="7171" name="Content Placeholder 4"/>
          <p:cNvSpPr>
            <a:spLocks noGrp="1"/>
          </p:cNvSpPr>
          <p:nvPr>
            <p:ph sz="half" idx="1"/>
          </p:nvPr>
        </p:nvSpPr>
        <p:spPr/>
        <p:txBody>
          <a:bodyPr/>
          <a:lstStyle/>
          <a:p>
            <a:r>
              <a:rPr lang="en-US" altLang="en-US" sz="2000" dirty="0"/>
              <a:t>OSHA - two willful, following the death of a worker. </a:t>
            </a:r>
          </a:p>
          <a:p>
            <a:r>
              <a:rPr lang="en-US" altLang="en-US" sz="2000" dirty="0"/>
              <a:t>On June 27, a worker was electrocuted at a residential jobsite in Boca Raton when his employer directed him to reposition a metal extension ladder in close proximity to overhead electrical power lines that had not been de-energized, grounded or guarded.</a:t>
            </a:r>
          </a:p>
        </p:txBody>
      </p:sp>
      <p:pic>
        <p:nvPicPr>
          <p:cNvPr id="7172"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981200"/>
            <a:ext cx="2974554" cy="2057400"/>
          </a:xfrm>
        </p:spPr>
      </p:pic>
      <p:sp>
        <p:nvSpPr>
          <p:cNvPr id="2" name="Slide Number Placeholder 1"/>
          <p:cNvSpPr>
            <a:spLocks noGrp="1"/>
          </p:cNvSpPr>
          <p:nvPr>
            <p:ph type="sldNum" sz="quarter" idx="12"/>
          </p:nvPr>
        </p:nvSpPr>
        <p:spPr/>
        <p:txBody>
          <a:bodyPr/>
          <a:lstStyle/>
          <a:p>
            <a:fld id="{470140DC-1F49-4F5D-99E5-2A2AC364B8CC}" type="slidenum">
              <a:rPr lang="en-US" altLang="en-US" smtClean="0"/>
              <a:pPr/>
              <a:t>25</a:t>
            </a:fld>
            <a:endParaRPr lang="en-US" altLang="en-US"/>
          </a:p>
        </p:txBody>
      </p:sp>
    </p:spTree>
    <p:extLst>
      <p:ext uri="{BB962C8B-B14F-4D97-AF65-F5344CB8AC3E}">
        <p14:creationId xmlns:p14="http://schemas.microsoft.com/office/powerpoint/2010/main" val="3340545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2014</a:t>
            </a:r>
          </a:p>
        </p:txBody>
      </p:sp>
      <p:sp>
        <p:nvSpPr>
          <p:cNvPr id="3" name="Text Placeholder 2"/>
          <p:cNvSpPr>
            <a:spLocks noGrp="1"/>
          </p:cNvSpPr>
          <p:nvPr>
            <p:ph sz="half" idx="1"/>
          </p:nvPr>
        </p:nvSpPr>
        <p:spPr/>
        <p:txBody>
          <a:bodyPr/>
          <a:lstStyle/>
          <a:p>
            <a:r>
              <a:rPr lang="en-US" dirty="0"/>
              <a:t>Safe or not safe?</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1905000"/>
            <a:ext cx="4038600" cy="3028950"/>
          </a:xfrm>
        </p:spPr>
      </p:pic>
    </p:spTree>
    <p:extLst>
      <p:ext uri="{BB962C8B-B14F-4D97-AF65-F5344CB8AC3E}">
        <p14:creationId xmlns:p14="http://schemas.microsoft.com/office/powerpoint/2010/main" val="416909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January 2015</a:t>
            </a:r>
          </a:p>
        </p:txBody>
      </p:sp>
      <p:sp>
        <p:nvSpPr>
          <p:cNvPr id="7" name="Content Placeholder 6"/>
          <p:cNvSpPr>
            <a:spLocks noGrp="1"/>
          </p:cNvSpPr>
          <p:nvPr>
            <p:ph sz="half" idx="1"/>
          </p:nvPr>
        </p:nvSpPr>
        <p:spPr>
          <a:xfrm>
            <a:off x="457200" y="1600200"/>
            <a:ext cx="3795074" cy="4525963"/>
          </a:xfrm>
        </p:spPr>
        <p:txBody>
          <a:bodyPr/>
          <a:lstStyle/>
          <a:p>
            <a:r>
              <a:rPr lang="en-US" dirty="0"/>
              <a:t>Texas</a:t>
            </a:r>
          </a:p>
          <a:p>
            <a:r>
              <a:rPr lang="en-US" dirty="0"/>
              <a:t>Roof Fall Protection</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52274" y="1752600"/>
            <a:ext cx="3672526" cy="2590800"/>
          </a:xfrm>
        </p:spPr>
      </p:pic>
    </p:spTree>
    <p:extLst>
      <p:ext uri="{BB962C8B-B14F-4D97-AF65-F5344CB8AC3E}">
        <p14:creationId xmlns:p14="http://schemas.microsoft.com/office/powerpoint/2010/main" val="14151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Dec 2013</a:t>
            </a:r>
          </a:p>
        </p:txBody>
      </p:sp>
      <p:sp>
        <p:nvSpPr>
          <p:cNvPr id="7171" name="Content Placeholder 5"/>
          <p:cNvSpPr>
            <a:spLocks noGrp="1"/>
          </p:cNvSpPr>
          <p:nvPr>
            <p:ph sz="half" idx="1"/>
          </p:nvPr>
        </p:nvSpPr>
        <p:spPr/>
        <p:txBody>
          <a:bodyPr/>
          <a:lstStyle/>
          <a:p>
            <a:r>
              <a:rPr lang="en-US" altLang="en-US"/>
              <a:t>MD</a:t>
            </a:r>
          </a:p>
          <a:p>
            <a:r>
              <a:rPr lang="en-US" altLang="en-US"/>
              <a:t>A man working in the garage level of a row of town houses under slipped on a small patch of ice, fell and struck his head and died. </a:t>
            </a:r>
          </a:p>
        </p:txBody>
      </p:sp>
      <p:pic>
        <p:nvPicPr>
          <p:cNvPr id="7172"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05000"/>
            <a:ext cx="3790950" cy="197167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OSHA</a:t>
            </a:r>
          </a:p>
        </p:txBody>
      </p:sp>
      <p:sp>
        <p:nvSpPr>
          <p:cNvPr id="8195" name="Content Placeholder 2"/>
          <p:cNvSpPr>
            <a:spLocks noGrp="1"/>
          </p:cNvSpPr>
          <p:nvPr>
            <p:ph idx="1"/>
          </p:nvPr>
        </p:nvSpPr>
        <p:spPr/>
        <p:txBody>
          <a:bodyPr/>
          <a:lstStyle/>
          <a:p>
            <a:r>
              <a:rPr lang="en-US" altLang="en-US" sz="2000"/>
              <a:t>1926.503(a)</a:t>
            </a:r>
          </a:p>
          <a:p>
            <a:r>
              <a:rPr lang="en-US" altLang="en-US" sz="2000"/>
              <a:t>"Training Program."</a:t>
            </a:r>
          </a:p>
          <a:p>
            <a:r>
              <a:rPr lang="en-US" altLang="en-US" sz="2000"/>
              <a:t>The employer shall provide a training program for each employee who might be exposed to fall hazards. The program shall enable each employee to recognize the hazards of falling and shall train each employee in the procedures to be followed in order to minimize these hazards.</a:t>
            </a:r>
          </a:p>
        </p:txBody>
      </p:sp>
      <p:pic>
        <p:nvPicPr>
          <p:cNvPr id="81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843338"/>
            <a:ext cx="52498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09D90-0539-3EC0-D90C-855938AB7F17}"/>
              </a:ext>
            </a:extLst>
          </p:cNvPr>
          <p:cNvSpPr>
            <a:spLocks noGrp="1"/>
          </p:cNvSpPr>
          <p:nvPr>
            <p:ph type="title"/>
          </p:nvPr>
        </p:nvSpPr>
        <p:spPr/>
        <p:txBody>
          <a:bodyPr/>
          <a:lstStyle/>
          <a:p>
            <a:r>
              <a:rPr lang="en-US" dirty="0"/>
              <a:t>2022</a:t>
            </a:r>
          </a:p>
        </p:txBody>
      </p:sp>
      <p:pic>
        <p:nvPicPr>
          <p:cNvPr id="9" name="Content Placeholder 8" descr="Graphical user interface, text, application, email&#10;&#10;Description automatically generated">
            <a:extLst>
              <a:ext uri="{FF2B5EF4-FFF2-40B4-BE49-F238E27FC236}">
                <a16:creationId xmlns:a16="http://schemas.microsoft.com/office/drawing/2014/main" id="{C7B7B831-40FE-EA8B-6001-5A8C0C5BBA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 y="1752600"/>
            <a:ext cx="8883991" cy="2895600"/>
          </a:xfrm>
        </p:spPr>
      </p:pic>
    </p:spTree>
    <p:extLst>
      <p:ext uri="{BB962C8B-B14F-4D97-AF65-F5344CB8AC3E}">
        <p14:creationId xmlns:p14="http://schemas.microsoft.com/office/powerpoint/2010/main" val="3273144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48200" y="274638"/>
            <a:ext cx="4038600" cy="1143000"/>
          </a:xfrm>
        </p:spPr>
        <p:txBody>
          <a:bodyPr/>
          <a:lstStyle/>
          <a:p>
            <a:r>
              <a:rPr lang="en-US" altLang="en-US"/>
              <a:t>OSHA cont</a:t>
            </a:r>
          </a:p>
        </p:txBody>
      </p:sp>
      <p:sp>
        <p:nvSpPr>
          <p:cNvPr id="9219" name="Content Placeholder 2"/>
          <p:cNvSpPr>
            <a:spLocks noGrp="1"/>
          </p:cNvSpPr>
          <p:nvPr>
            <p:ph idx="1"/>
          </p:nvPr>
        </p:nvSpPr>
        <p:spPr>
          <a:xfrm>
            <a:off x="457200" y="274638"/>
            <a:ext cx="4724400" cy="5851525"/>
          </a:xfrm>
        </p:spPr>
        <p:txBody>
          <a:bodyPr/>
          <a:lstStyle/>
          <a:p>
            <a:r>
              <a:rPr lang="en-US" altLang="en-US" sz="2000"/>
              <a:t>The employer shall assure that each employee has been trained</a:t>
            </a:r>
          </a:p>
          <a:p>
            <a:r>
              <a:rPr lang="en-US" altLang="en-US" sz="2000"/>
              <a:t>The nature of fall hazards in the work area;</a:t>
            </a:r>
          </a:p>
          <a:p>
            <a:r>
              <a:rPr lang="en-US" altLang="en-US" sz="2000"/>
              <a:t>The correct procedures for erecting, maintaining, disassembling, and inspecting the fall protection systems to be used;</a:t>
            </a:r>
          </a:p>
          <a:p>
            <a:r>
              <a:rPr lang="en-US" altLang="en-US" sz="2000"/>
              <a:t>The use and operation of guardrail systems, personal fall arrest systems, controlled access zones, and other protection to be used;</a:t>
            </a:r>
          </a:p>
          <a:p>
            <a:r>
              <a:rPr lang="en-US" altLang="en-US" sz="2000"/>
              <a:t>The correct procedures for the handling and storage of equipment and materials and the erection of overhead protection; and</a:t>
            </a:r>
          </a:p>
          <a:p>
            <a:r>
              <a:rPr lang="en-US" altLang="en-US" sz="2000"/>
              <a:t>The role of employees in fall protection plans;</a:t>
            </a:r>
          </a:p>
          <a:p>
            <a:r>
              <a:rPr lang="en-US" altLang="en-US" sz="2000"/>
              <a:t>The standards contained in this subpart.</a:t>
            </a:r>
          </a:p>
          <a:p>
            <a:endParaRPr lang="en-US" altLang="en-US"/>
          </a:p>
          <a:p>
            <a:endParaRPr lang="en-US" altLang="en-US"/>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3505200"/>
            <a:ext cx="3898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4419600" cy="1143000"/>
          </a:xfrm>
        </p:spPr>
        <p:txBody>
          <a:bodyPr/>
          <a:lstStyle/>
          <a:p>
            <a:r>
              <a:rPr lang="en-US" altLang="en-US"/>
              <a:t>"Certification of Training."</a:t>
            </a:r>
          </a:p>
        </p:txBody>
      </p:sp>
      <p:sp>
        <p:nvSpPr>
          <p:cNvPr id="10243" name="Content Placeholder 2"/>
          <p:cNvSpPr>
            <a:spLocks noGrp="1"/>
          </p:cNvSpPr>
          <p:nvPr>
            <p:ph idx="1"/>
          </p:nvPr>
        </p:nvSpPr>
        <p:spPr>
          <a:xfrm>
            <a:off x="152400" y="1600200"/>
            <a:ext cx="5638800" cy="4525963"/>
          </a:xfrm>
        </p:spPr>
        <p:txBody>
          <a:bodyPr/>
          <a:lstStyle/>
          <a:p>
            <a:r>
              <a:rPr lang="en-US" altLang="en-US" sz="2000"/>
              <a:t>  1926.503(b)(1)</a:t>
            </a:r>
          </a:p>
          <a:p>
            <a:endParaRPr lang="en-US" altLang="en-US" sz="2000"/>
          </a:p>
          <a:p>
            <a:r>
              <a:rPr lang="en-US" altLang="en-US" sz="2000"/>
              <a:t>The employer shall verify compliance with paragraph (a) of this section by preparing a written certification record. The written certification record shall contain the name or other identity of the employee trained, the date(s) of the training, and the signature of the person who conducted the training or the signature of the employer. If the employer relies on training conducted by another employer or completed prior to the effective date of this section, the certification record shall indicate the date the employer determined the prior training was adequate rather than the date of actual training.</a:t>
            </a:r>
          </a:p>
          <a:p>
            <a:endParaRPr lang="en-US" altLang="en-US"/>
          </a:p>
        </p:txBody>
      </p:sp>
      <p:pic>
        <p:nvPicPr>
          <p:cNvPr id="102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8100"/>
            <a:ext cx="35814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a:t>Electrocutions</a:t>
            </a:r>
          </a:p>
        </p:txBody>
      </p:sp>
      <p:sp>
        <p:nvSpPr>
          <p:cNvPr id="20483" name="Rectangle 4"/>
          <p:cNvSpPr>
            <a:spLocks noGrp="1" noChangeArrowheads="1"/>
          </p:cNvSpPr>
          <p:nvPr>
            <p:ph type="body" sz="half" idx="1"/>
          </p:nvPr>
        </p:nvSpPr>
        <p:spPr/>
        <p:txBody>
          <a:bodyPr/>
          <a:lstStyle/>
          <a:p>
            <a:pPr eaLnBrk="1" hangingPunct="1"/>
            <a:r>
              <a:rPr lang="en-US" altLang="en-US" sz="2800"/>
              <a:t>Powerlines – 18</a:t>
            </a:r>
          </a:p>
          <a:p>
            <a:pPr eaLnBrk="1" hangingPunct="1">
              <a:buFontTx/>
              <a:buNone/>
            </a:pPr>
            <a:r>
              <a:rPr lang="en-US" altLang="en-US" sz="2800"/>
              <a:t>(Most ladders and gutters)</a:t>
            </a:r>
          </a:p>
          <a:p>
            <a:pPr eaLnBrk="1" hangingPunct="1"/>
            <a:r>
              <a:rPr lang="en-US" altLang="en-US" sz="2800"/>
              <a:t>Pressure tank – 1</a:t>
            </a:r>
          </a:p>
          <a:p>
            <a:pPr eaLnBrk="1" hangingPunct="1"/>
            <a:r>
              <a:rPr lang="en-US" altLang="en-US" sz="2800"/>
              <a:t>Air Handler – 1</a:t>
            </a:r>
          </a:p>
          <a:p>
            <a:pPr eaLnBrk="1" hangingPunct="1"/>
            <a:r>
              <a:rPr lang="en-US" altLang="en-US" sz="2800"/>
              <a:t>Lighting circuit – 1</a:t>
            </a:r>
          </a:p>
          <a:p>
            <a:pPr eaLnBrk="1" hangingPunct="1"/>
            <a:r>
              <a:rPr lang="en-US" altLang="en-US" sz="2800"/>
              <a:t>Electrical cord - 1</a:t>
            </a:r>
          </a:p>
        </p:txBody>
      </p:sp>
      <p:sp>
        <p:nvSpPr>
          <p:cNvPr id="20484" name="Text Box 7"/>
          <p:cNvSpPr txBox="1">
            <a:spLocks noChangeArrowheads="1"/>
          </p:cNvSpPr>
          <p:nvPr/>
        </p:nvSpPr>
        <p:spPr bwMode="auto">
          <a:xfrm>
            <a:off x="4648200" y="56388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10 feet away is required.</a:t>
            </a:r>
          </a:p>
        </p:txBody>
      </p:sp>
      <p:pic>
        <p:nvPicPr>
          <p:cNvPr id="20485" name="Picture 9" descr="resd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05050"/>
            <a:ext cx="4038600" cy="311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a:t>Shingling Falls</a:t>
            </a:r>
          </a:p>
        </p:txBody>
      </p:sp>
      <p:sp>
        <p:nvSpPr>
          <p:cNvPr id="23555" name="Rectangle 3"/>
          <p:cNvSpPr>
            <a:spLocks noGrp="1" noChangeArrowheads="1"/>
          </p:cNvSpPr>
          <p:nvPr>
            <p:ph type="body" sz="half" idx="1"/>
          </p:nvPr>
        </p:nvSpPr>
        <p:spPr/>
        <p:txBody>
          <a:bodyPr/>
          <a:lstStyle/>
          <a:p>
            <a:pPr eaLnBrk="1" hangingPunct="1"/>
            <a:r>
              <a:rPr lang="en-US" altLang="en-US" sz="2800"/>
              <a:t>Most the falls are those with no fall protection</a:t>
            </a:r>
          </a:p>
          <a:p>
            <a:pPr eaLnBrk="1" hangingPunct="1"/>
            <a:r>
              <a:rPr lang="en-US" altLang="en-US" sz="2800"/>
              <a:t>Workers can slip on shingle or felt to start slipping</a:t>
            </a:r>
          </a:p>
        </p:txBody>
      </p:sp>
      <p:sp>
        <p:nvSpPr>
          <p:cNvPr id="23556" name="Text Box 5"/>
          <p:cNvSpPr txBox="1">
            <a:spLocks noChangeArrowheads="1"/>
          </p:cNvSpPr>
          <p:nvPr/>
        </p:nvSpPr>
        <p:spPr bwMode="auto">
          <a:xfrm>
            <a:off x="4876800" y="5943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No slide protection used</a:t>
            </a:r>
          </a:p>
        </p:txBody>
      </p:sp>
      <p:pic>
        <p:nvPicPr>
          <p:cNvPr id="23557" name="Picture 8" descr="resd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447800"/>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a:t>Shingling Abatement</a:t>
            </a:r>
          </a:p>
        </p:txBody>
      </p:sp>
      <p:sp>
        <p:nvSpPr>
          <p:cNvPr id="25603" name="Rectangle 3"/>
          <p:cNvSpPr>
            <a:spLocks noGrp="1" noChangeArrowheads="1"/>
          </p:cNvSpPr>
          <p:nvPr>
            <p:ph type="body" sz="half" idx="1"/>
          </p:nvPr>
        </p:nvSpPr>
        <p:spPr/>
        <p:txBody>
          <a:bodyPr/>
          <a:lstStyle/>
          <a:p>
            <a:pPr eaLnBrk="1" hangingPunct="1"/>
            <a:r>
              <a:rPr lang="en-US" altLang="en-US" sz="2400"/>
              <a:t>Slide guards not acceptable</a:t>
            </a:r>
          </a:p>
          <a:p>
            <a:pPr eaLnBrk="1" hangingPunct="1"/>
            <a:r>
              <a:rPr lang="en-US" altLang="en-US" sz="2400"/>
              <a:t>Convention Fall protection must be used</a:t>
            </a:r>
          </a:p>
        </p:txBody>
      </p:sp>
      <p:pic>
        <p:nvPicPr>
          <p:cNvPr id="25604"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75188" y="1676400"/>
            <a:ext cx="4038600" cy="302895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Roof Sheathing</a:t>
            </a:r>
          </a:p>
        </p:txBody>
      </p:sp>
      <p:sp>
        <p:nvSpPr>
          <p:cNvPr id="26627" name="Rectangle 3"/>
          <p:cNvSpPr>
            <a:spLocks noGrp="1" noChangeArrowheads="1"/>
          </p:cNvSpPr>
          <p:nvPr>
            <p:ph type="body" sz="half" idx="1"/>
          </p:nvPr>
        </p:nvSpPr>
        <p:spPr>
          <a:xfrm>
            <a:off x="430213" y="1262063"/>
            <a:ext cx="4038600" cy="5291137"/>
          </a:xfrm>
        </p:spPr>
        <p:txBody>
          <a:bodyPr/>
          <a:lstStyle/>
          <a:p>
            <a:pPr eaLnBrk="1" hangingPunct="1"/>
            <a:r>
              <a:rPr lang="en-US" altLang="en-US" sz="2800"/>
              <a:t>Conventional Fall Protection  </a:t>
            </a:r>
          </a:p>
          <a:p>
            <a:pPr eaLnBrk="1" hangingPunct="1"/>
            <a:r>
              <a:rPr lang="en-US" altLang="en-US" sz="2800"/>
              <a:t>If not Feasible Alternative Fall Protection requiring:</a:t>
            </a:r>
          </a:p>
          <a:p>
            <a:pPr eaLnBrk="1" hangingPunct="1"/>
            <a:r>
              <a:rPr lang="en-US" altLang="en-US" sz="2800"/>
              <a:t>Written Fall Prevention Plan</a:t>
            </a:r>
          </a:p>
          <a:p>
            <a:pPr eaLnBrk="1" hangingPunct="1"/>
            <a:r>
              <a:rPr lang="en-US" altLang="en-US" sz="2800"/>
              <a:t>Monitor</a:t>
            </a:r>
          </a:p>
          <a:p>
            <a:pPr eaLnBrk="1" hangingPunct="1"/>
            <a:r>
              <a:rPr lang="en-US" altLang="en-US" sz="2800"/>
              <a:t>CAZ</a:t>
            </a:r>
          </a:p>
          <a:p>
            <a:pPr eaLnBrk="1" hangingPunct="1"/>
            <a:r>
              <a:rPr lang="en-US" altLang="en-US" sz="2800"/>
              <a:t>Slideguards</a:t>
            </a:r>
          </a:p>
          <a:p>
            <a:pPr eaLnBrk="1" hangingPunct="1"/>
            <a:r>
              <a:rPr lang="en-US" altLang="en-US" sz="2800"/>
              <a:t>Training</a:t>
            </a:r>
          </a:p>
        </p:txBody>
      </p:sp>
      <p:sp>
        <p:nvSpPr>
          <p:cNvPr id="26628" name="Text Box 5"/>
          <p:cNvSpPr txBox="1">
            <a:spLocks noChangeArrowheads="1"/>
          </p:cNvSpPr>
          <p:nvPr/>
        </p:nvSpPr>
        <p:spPr bwMode="auto">
          <a:xfrm>
            <a:off x="4648200" y="55626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No slide guards used</a:t>
            </a:r>
          </a:p>
        </p:txBody>
      </p:sp>
      <p:pic>
        <p:nvPicPr>
          <p:cNvPr id="26629" name="Picture 10" descr="resd 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0" y="1676400"/>
            <a:ext cx="4038600" cy="3697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a:t>Sheathing Abatement</a:t>
            </a:r>
          </a:p>
        </p:txBody>
      </p:sp>
      <p:sp>
        <p:nvSpPr>
          <p:cNvPr id="27651" name="Text Box 4"/>
          <p:cNvSpPr>
            <a:spLocks noGrp="1" noChangeArrowheads="1"/>
          </p:cNvSpPr>
          <p:nvPr>
            <p:ph type="body" sz="half" idx="1"/>
          </p:nvPr>
        </p:nvSpPr>
        <p:spPr>
          <a:noFill/>
        </p:spPr>
        <p:txBody>
          <a:bodyPr/>
          <a:lstStyle/>
          <a:p>
            <a:pPr eaLnBrk="1" hangingPunct="1">
              <a:spcBef>
                <a:spcPct val="50000"/>
              </a:spcBef>
              <a:buFontTx/>
              <a:buNone/>
            </a:pPr>
            <a:r>
              <a:rPr lang="en-US" altLang="en-US" sz="2400"/>
              <a:t>Conventional Fall Protection used</a:t>
            </a:r>
          </a:p>
        </p:txBody>
      </p:sp>
      <p:sp>
        <p:nvSpPr>
          <p:cNvPr id="27652" name="Text Box 6"/>
          <p:cNvSpPr txBox="1">
            <a:spLocks noChangeArrowheads="1"/>
          </p:cNvSpPr>
          <p:nvPr/>
        </p:nvSpPr>
        <p:spPr bwMode="auto">
          <a:xfrm>
            <a:off x="4648200" y="5105400"/>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Slideguards used on the roofs. </a:t>
            </a:r>
          </a:p>
        </p:txBody>
      </p:sp>
      <p:pic>
        <p:nvPicPr>
          <p:cNvPr id="27653" name="Picture 14" descr="resd 1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003300" y="2667000"/>
            <a:ext cx="2640013"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4" name="Picture 16" descr="resd 1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081588" y="2438400"/>
            <a:ext cx="30194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resd 8"/>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62600" y="328613"/>
            <a:ext cx="2065338" cy="348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Rectangle 2"/>
          <p:cNvSpPr>
            <a:spLocks noGrp="1" noChangeArrowheads="1"/>
          </p:cNvSpPr>
          <p:nvPr>
            <p:ph type="title"/>
          </p:nvPr>
        </p:nvSpPr>
        <p:spPr/>
        <p:txBody>
          <a:bodyPr/>
          <a:lstStyle/>
          <a:p>
            <a:r>
              <a:rPr lang="en-US" altLang="en-US"/>
              <a:t>Slides Guards?</a:t>
            </a:r>
          </a:p>
        </p:txBody>
      </p:sp>
      <p:sp>
        <p:nvSpPr>
          <p:cNvPr id="37892" name="Rectangle 3"/>
          <p:cNvSpPr>
            <a:spLocks noGrp="1" noChangeArrowheads="1"/>
          </p:cNvSpPr>
          <p:nvPr>
            <p:ph type="body" sz="half" idx="1"/>
          </p:nvPr>
        </p:nvSpPr>
        <p:spPr>
          <a:xfrm>
            <a:off x="457200" y="1447800"/>
            <a:ext cx="4724400" cy="4525963"/>
          </a:xfrm>
        </p:spPr>
        <p:txBody>
          <a:bodyPr/>
          <a:lstStyle/>
          <a:p>
            <a:pPr>
              <a:lnSpc>
                <a:spcPct val="90000"/>
              </a:lnSpc>
            </a:pPr>
            <a:r>
              <a:rPr lang="en-US" altLang="en-US" sz="2800"/>
              <a:t>Before: Alternative measures such as slide guards acceptable</a:t>
            </a:r>
          </a:p>
          <a:p>
            <a:pPr>
              <a:lnSpc>
                <a:spcPct val="90000"/>
              </a:lnSpc>
              <a:buFontTx/>
              <a:buNone/>
            </a:pPr>
            <a:endParaRPr lang="en-US" altLang="en-US" sz="1400"/>
          </a:p>
          <a:p>
            <a:pPr>
              <a:lnSpc>
                <a:spcPct val="90000"/>
              </a:lnSpc>
            </a:pPr>
            <a:r>
              <a:rPr lang="en-US" altLang="en-US" sz="2800"/>
              <a:t>Now: Prove that the use of conventional fall protection is infeasible or created a greater hazard </a:t>
            </a:r>
          </a:p>
          <a:p>
            <a:pPr>
              <a:lnSpc>
                <a:spcPct val="90000"/>
              </a:lnSpc>
              <a:buFontTx/>
              <a:buNone/>
            </a:pPr>
            <a:endParaRPr lang="en-US" altLang="en-US" sz="1400"/>
          </a:p>
          <a:p>
            <a:pPr>
              <a:lnSpc>
                <a:spcPct val="90000"/>
              </a:lnSpc>
            </a:pPr>
            <a:r>
              <a:rPr lang="en-US" altLang="en-US" sz="2800"/>
              <a:t>Proof is via written fall protection plan</a:t>
            </a:r>
          </a:p>
        </p:txBody>
      </p:sp>
      <p:pic>
        <p:nvPicPr>
          <p:cNvPr id="37893" name="Picture 7" descr="roof_work"/>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205413" y="4003675"/>
            <a:ext cx="3405187" cy="2549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concrete%20til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743200" y="2638425"/>
            <a:ext cx="6400800" cy="4219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Rectangle 2"/>
          <p:cNvSpPr>
            <a:spLocks noGrp="1" noChangeArrowheads="1"/>
          </p:cNvSpPr>
          <p:nvPr>
            <p:ph type="title"/>
          </p:nvPr>
        </p:nvSpPr>
        <p:spPr/>
        <p:txBody>
          <a:bodyPr/>
          <a:lstStyle/>
          <a:p>
            <a:r>
              <a:rPr lang="en-US" altLang="en-US"/>
              <a:t>Slate and Tile Roofs</a:t>
            </a:r>
          </a:p>
        </p:txBody>
      </p:sp>
      <p:sp>
        <p:nvSpPr>
          <p:cNvPr id="39940" name="Rectangle 3"/>
          <p:cNvSpPr>
            <a:spLocks noGrp="1" noChangeArrowheads="1"/>
          </p:cNvSpPr>
          <p:nvPr>
            <p:ph type="body" sz="half" idx="1"/>
          </p:nvPr>
        </p:nvSpPr>
        <p:spPr>
          <a:xfrm>
            <a:off x="457200" y="1447800"/>
            <a:ext cx="8229600" cy="1600200"/>
          </a:xfrm>
          <a:solidFill>
            <a:schemeClr val="bg1"/>
          </a:solidFill>
        </p:spPr>
        <p:txBody>
          <a:bodyPr/>
          <a:lstStyle/>
          <a:p>
            <a:pPr>
              <a:lnSpc>
                <a:spcPct val="90000"/>
              </a:lnSpc>
            </a:pPr>
            <a:r>
              <a:rPr lang="en-US" altLang="en-US" sz="2800"/>
              <a:t>Common defense is that anchorages may damage the roof. </a:t>
            </a:r>
          </a:p>
          <a:p>
            <a:pPr>
              <a:lnSpc>
                <a:spcPct val="90000"/>
              </a:lnSpc>
              <a:buFontTx/>
              <a:buNone/>
            </a:pPr>
            <a:endParaRPr lang="en-US" altLang="en-US" sz="1400"/>
          </a:p>
          <a:p>
            <a:pPr>
              <a:lnSpc>
                <a:spcPct val="90000"/>
              </a:lnSpc>
            </a:pPr>
            <a:r>
              <a:rPr lang="en-US" altLang="en-US" sz="2800"/>
              <a:t>Must Show Infeasibility in Written Plan</a:t>
            </a:r>
          </a:p>
          <a:p>
            <a:pPr>
              <a:lnSpc>
                <a:spcPct val="90000"/>
              </a:lnSpc>
            </a:pPr>
            <a:endParaRPr lang="en-US" altLang="en-US"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dirty="0"/>
              <a:t>Fall Protection</a:t>
            </a:r>
          </a:p>
        </p:txBody>
      </p:sp>
      <p:pic>
        <p:nvPicPr>
          <p:cNvPr id="41988" name="Picture 5" descr="fallprotect"/>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588238" y="1981200"/>
            <a:ext cx="3967524" cy="28268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09D90-0539-3EC0-D90C-855938AB7F17}"/>
              </a:ext>
            </a:extLst>
          </p:cNvPr>
          <p:cNvSpPr>
            <a:spLocks noGrp="1"/>
          </p:cNvSpPr>
          <p:nvPr>
            <p:ph type="title"/>
          </p:nvPr>
        </p:nvSpPr>
        <p:spPr/>
        <p:txBody>
          <a:bodyPr/>
          <a:lstStyle/>
          <a:p>
            <a:r>
              <a:rPr lang="en-US" dirty="0"/>
              <a:t>2022</a:t>
            </a:r>
          </a:p>
        </p:txBody>
      </p:sp>
      <p:pic>
        <p:nvPicPr>
          <p:cNvPr id="4" name="Content Placeholder 3" descr="Graphical user interface, text, application, email&#10;&#10;Description automatically generated">
            <a:extLst>
              <a:ext uri="{FF2B5EF4-FFF2-40B4-BE49-F238E27FC236}">
                <a16:creationId xmlns:a16="http://schemas.microsoft.com/office/drawing/2014/main" id="{A9521D84-F7DA-293B-CCD0-5D4CDD9DBE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02946"/>
            <a:ext cx="8229600" cy="2920471"/>
          </a:xfrm>
        </p:spPr>
      </p:pic>
    </p:spTree>
    <p:extLst>
      <p:ext uri="{BB962C8B-B14F-4D97-AF65-F5344CB8AC3E}">
        <p14:creationId xmlns:p14="http://schemas.microsoft.com/office/powerpoint/2010/main" val="1334041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January 2015</a:t>
            </a:r>
          </a:p>
        </p:txBody>
      </p:sp>
      <p:sp>
        <p:nvSpPr>
          <p:cNvPr id="7" name="Content Placeholder 6"/>
          <p:cNvSpPr>
            <a:spLocks noGrp="1"/>
          </p:cNvSpPr>
          <p:nvPr>
            <p:ph sz="half" idx="1"/>
          </p:nvPr>
        </p:nvSpPr>
        <p:spPr>
          <a:xfrm>
            <a:off x="457200" y="1600200"/>
            <a:ext cx="3795074" cy="4525963"/>
          </a:xfrm>
        </p:spPr>
        <p:txBody>
          <a:bodyPr/>
          <a:lstStyle/>
          <a:p>
            <a:r>
              <a:rPr lang="en-US" dirty="0"/>
              <a:t>Texas</a:t>
            </a:r>
          </a:p>
          <a:p>
            <a:r>
              <a:rPr lang="en-US" dirty="0"/>
              <a:t>Roof Fall Protection</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52274" y="1752600"/>
            <a:ext cx="3672526" cy="2590800"/>
          </a:xfrm>
        </p:spPr>
      </p:pic>
    </p:spTree>
    <p:extLst>
      <p:ext uri="{BB962C8B-B14F-4D97-AF65-F5344CB8AC3E}">
        <p14:creationId xmlns:p14="http://schemas.microsoft.com/office/powerpoint/2010/main" val="3533972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How to Comply</a:t>
            </a:r>
          </a:p>
        </p:txBody>
      </p:sp>
      <p:pic>
        <p:nvPicPr>
          <p:cNvPr id="50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53340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How to Comply</a:t>
            </a:r>
          </a:p>
        </p:txBody>
      </p:sp>
      <p:pic>
        <p:nvPicPr>
          <p:cNvPr id="51203" name="Picture 5"/>
          <p:cNvPicPr>
            <a:picLocks noChangeAspect="1" noChangeArrowheads="1"/>
          </p:cNvPicPr>
          <p:nvPr/>
        </p:nvPicPr>
        <p:blipFill>
          <a:blip r:embed="rId2">
            <a:extLst>
              <a:ext uri="{28A0092B-C50C-407E-A947-70E740481C1C}">
                <a14:useLocalDpi xmlns:a14="http://schemas.microsoft.com/office/drawing/2010/main" val="0"/>
              </a:ext>
            </a:extLst>
          </a:blip>
          <a:srcRect l="26875" t="31250" r="25000" b="19531"/>
          <a:stretch>
            <a:fillRect/>
          </a:stretch>
        </p:blipFill>
        <p:spPr bwMode="auto">
          <a:xfrm>
            <a:off x="990600" y="1143000"/>
            <a:ext cx="6629400" cy="542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Comply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340987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Comply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485" y="1600200"/>
            <a:ext cx="3143029" cy="4525963"/>
          </a:xfrm>
        </p:spPr>
      </p:pic>
    </p:spTree>
    <p:extLst>
      <p:ext uri="{BB962C8B-B14F-4D97-AF65-F5344CB8AC3E}">
        <p14:creationId xmlns:p14="http://schemas.microsoft.com/office/powerpoint/2010/main" val="3987481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How to Comply</a:t>
            </a:r>
          </a:p>
        </p:txBody>
      </p:sp>
      <p:pic>
        <p:nvPicPr>
          <p:cNvPr id="522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4967288"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How to Comply</a:t>
            </a:r>
          </a:p>
        </p:txBody>
      </p:sp>
      <p:pic>
        <p:nvPicPr>
          <p:cNvPr id="532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67056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How to Comply</a:t>
            </a:r>
          </a:p>
        </p:txBody>
      </p:sp>
      <p:pic>
        <p:nvPicPr>
          <p:cNvPr id="542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4114800"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How to Comply</a:t>
            </a:r>
          </a:p>
        </p:txBody>
      </p:sp>
      <p:pic>
        <p:nvPicPr>
          <p:cNvPr id="55299" name="Picture 4" descr="Fall Protection Test  03"/>
          <p:cNvPicPr>
            <a:picLocks noChangeAspect="1" noChangeArrowheads="1"/>
          </p:cNvPicPr>
          <p:nvPr/>
        </p:nvPicPr>
        <p:blipFill>
          <a:blip r:embed="rId2">
            <a:extLst>
              <a:ext uri="{28A0092B-C50C-407E-A947-70E740481C1C}">
                <a14:useLocalDpi xmlns:a14="http://schemas.microsoft.com/office/drawing/2010/main" val="0"/>
              </a:ext>
            </a:extLst>
          </a:blip>
          <a:srcRect t="20000"/>
          <a:stretch>
            <a:fillRect/>
          </a:stretch>
        </p:blipFill>
        <p:spPr bwMode="auto">
          <a:xfrm>
            <a:off x="990600" y="1219200"/>
            <a:ext cx="64785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Comply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1905000"/>
            <a:ext cx="3134479" cy="23264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3978584" cy="3371850"/>
          </a:xfrm>
          <a:prstGeom prst="rect">
            <a:avLst/>
          </a:prstGeom>
        </p:spPr>
      </p:pic>
    </p:spTree>
    <p:extLst>
      <p:ext uri="{BB962C8B-B14F-4D97-AF65-F5344CB8AC3E}">
        <p14:creationId xmlns:p14="http://schemas.microsoft.com/office/powerpoint/2010/main" val="207303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AE9C-C8FC-4DA6-8391-BB0B76572B9E}"/>
              </a:ext>
            </a:extLst>
          </p:cNvPr>
          <p:cNvSpPr>
            <a:spLocks noGrp="1"/>
          </p:cNvSpPr>
          <p:nvPr>
            <p:ph type="title"/>
          </p:nvPr>
        </p:nvSpPr>
        <p:spPr>
          <a:xfrm>
            <a:off x="457200" y="274638"/>
            <a:ext cx="1981200" cy="1143000"/>
          </a:xfrm>
        </p:spPr>
        <p:txBody>
          <a:bodyPr/>
          <a:lstStyle/>
          <a:p>
            <a:r>
              <a:rPr lang="en-US" dirty="0"/>
              <a:t>Mar 2018</a:t>
            </a:r>
          </a:p>
        </p:txBody>
      </p:sp>
      <p:pic>
        <p:nvPicPr>
          <p:cNvPr id="5" name="Content Placeholder 4">
            <a:extLst>
              <a:ext uri="{FF2B5EF4-FFF2-40B4-BE49-F238E27FC236}">
                <a16:creationId xmlns:a16="http://schemas.microsoft.com/office/drawing/2014/main" id="{EC10FA60-FC6C-4995-BA2C-8B59018115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6600" y="76200"/>
            <a:ext cx="3200400" cy="6565982"/>
          </a:xfrm>
        </p:spPr>
      </p:pic>
    </p:spTree>
    <p:extLst>
      <p:ext uri="{BB962C8B-B14F-4D97-AF65-F5344CB8AC3E}">
        <p14:creationId xmlns:p14="http://schemas.microsoft.com/office/powerpoint/2010/main" val="3748981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How to Comply</a:t>
            </a:r>
          </a:p>
        </p:txBody>
      </p:sp>
      <p:pic>
        <p:nvPicPr>
          <p:cNvPr id="563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5684838"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2"/>
          <p:cNvSpPr>
            <a:spLocks noGrp="1"/>
          </p:cNvSpPr>
          <p:nvPr>
            <p:ph type="sldNum" sz="quarter" idx="10"/>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05D5B2D9-9363-46D5-A06B-F51109A3839F}" type="slidenum">
              <a:rPr lang="en-US" altLang="en-US">
                <a:solidFill>
                  <a:schemeClr val="bg2"/>
                </a:solidFill>
              </a:rPr>
              <a:pPr algn="r"/>
              <a:t>51</a:t>
            </a:fld>
            <a:endParaRPr lang="en-US" altLang="en-US">
              <a:solidFill>
                <a:schemeClr val="bg2"/>
              </a:solidFill>
            </a:endParaRPr>
          </a:p>
        </p:txBody>
      </p:sp>
      <p:sp>
        <p:nvSpPr>
          <p:cNvPr id="57347" name="Rectangle 2"/>
          <p:cNvSpPr>
            <a:spLocks noChangeArrowheads="1"/>
          </p:cNvSpPr>
          <p:nvPr/>
        </p:nvSpPr>
        <p:spPr bwMode="auto">
          <a:xfrm>
            <a:off x="457200" y="2286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accent2"/>
                </a:solidFill>
              </a:rPr>
              <a:t>Guardrail Systems</a:t>
            </a:r>
          </a:p>
        </p:txBody>
      </p:sp>
      <p:sp>
        <p:nvSpPr>
          <p:cNvPr id="57348" name="Arc 3"/>
          <p:cNvSpPr>
            <a:spLocks/>
          </p:cNvSpPr>
          <p:nvPr/>
        </p:nvSpPr>
        <p:spPr bwMode="auto">
          <a:xfrm rot="12092563" flipH="1">
            <a:off x="2336800" y="2786063"/>
            <a:ext cx="304800" cy="76200"/>
          </a:xfrm>
          <a:custGeom>
            <a:avLst/>
            <a:gdLst>
              <a:gd name="T0" fmla="*/ 0 w 21600"/>
              <a:gd name="T1" fmla="*/ 0 h 21600"/>
              <a:gd name="T2" fmla="*/ 304800 w 21600"/>
              <a:gd name="T3" fmla="*/ 76200 h 21600"/>
              <a:gd name="T4" fmla="*/ 0 w 21600"/>
              <a:gd name="T5" fmla="*/ 762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en-US"/>
          </a:p>
        </p:txBody>
      </p:sp>
      <p:sp>
        <p:nvSpPr>
          <p:cNvPr id="57349" name="Text Box 4"/>
          <p:cNvSpPr txBox="1">
            <a:spLocks noChangeArrowheads="1"/>
          </p:cNvSpPr>
          <p:nvPr/>
        </p:nvSpPr>
        <p:spPr bwMode="auto">
          <a:xfrm>
            <a:off x="1143000" y="5257800"/>
            <a:ext cx="723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Guardrails in place during re-roofing activities.</a:t>
            </a:r>
          </a:p>
          <a:p>
            <a:pPr algn="l" eaLnBrk="1" hangingPunct="1"/>
            <a:endParaRPr lang="en-US" altLang="en-US"/>
          </a:p>
          <a:p>
            <a:pPr algn="l" eaLnBrk="1" hangingPunct="1"/>
            <a:r>
              <a:rPr lang="en-US" altLang="en-US" sz="1200"/>
              <a:t>Note:  The picture on the right lacks protection for the rake edge so some means of protecting this worker (guardrail, safety nets or PFAS) must be used. </a:t>
            </a:r>
          </a:p>
        </p:txBody>
      </p:sp>
      <p:pic>
        <p:nvPicPr>
          <p:cNvPr id="573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600200"/>
            <a:ext cx="3656012"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00200"/>
            <a:ext cx="3838575" cy="360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438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How to Comply</a:t>
            </a:r>
          </a:p>
        </p:txBody>
      </p:sp>
      <p:pic>
        <p:nvPicPr>
          <p:cNvPr id="58371" name="Picture 4" descr="photo_safetygato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2484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How to Comply</a:t>
            </a:r>
          </a:p>
        </p:txBody>
      </p: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l="18750" t="11719" r="24374" b="3906"/>
          <a:stretch>
            <a:fillRect/>
          </a:stretch>
        </p:blipFill>
        <p:spPr bwMode="auto">
          <a:xfrm>
            <a:off x="457200" y="1524000"/>
            <a:ext cx="353218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286000"/>
            <a:ext cx="457200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How to Comply</a:t>
            </a:r>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114800"/>
            <a:ext cx="5426075"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257800"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Wall Bracket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131626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Comply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4200956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a:t>Floor Openings</a:t>
            </a:r>
          </a:p>
        </p:txBody>
      </p:sp>
      <p:sp>
        <p:nvSpPr>
          <p:cNvPr id="61443" name="Rectangle 3"/>
          <p:cNvSpPr>
            <a:spLocks noGrp="1" noChangeArrowheads="1"/>
          </p:cNvSpPr>
          <p:nvPr>
            <p:ph type="body" sz="half" idx="1"/>
          </p:nvPr>
        </p:nvSpPr>
        <p:spPr/>
        <p:txBody>
          <a:bodyPr/>
          <a:lstStyle/>
          <a:p>
            <a:pPr eaLnBrk="1" hangingPunct="1"/>
            <a:r>
              <a:rPr lang="en-US" altLang="en-US" sz="2800"/>
              <a:t>Many falls through openings were stair openings</a:t>
            </a:r>
          </a:p>
          <a:p>
            <a:pPr eaLnBrk="1" hangingPunct="1"/>
            <a:endParaRPr lang="en-US" altLang="en-US" sz="2800"/>
          </a:p>
        </p:txBody>
      </p:sp>
      <p:sp>
        <p:nvSpPr>
          <p:cNvPr id="61444" name="Text Box 5"/>
          <p:cNvSpPr txBox="1">
            <a:spLocks noChangeArrowheads="1"/>
          </p:cNvSpPr>
          <p:nvPr/>
        </p:nvSpPr>
        <p:spPr bwMode="auto">
          <a:xfrm>
            <a:off x="4953000" y="5105400"/>
            <a:ext cx="365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Violation: Floor opening with no guardrails.</a:t>
            </a:r>
          </a:p>
        </p:txBody>
      </p:sp>
      <p:pic>
        <p:nvPicPr>
          <p:cNvPr id="61445" name="Picture 12" descr="resd 1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 y="3124200"/>
            <a:ext cx="3886200" cy="299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6" name="Picture 14" descr="resd 1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05400" y="2112963"/>
            <a:ext cx="3276600" cy="251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a:t>Open Side Floor Abatement</a:t>
            </a:r>
          </a:p>
        </p:txBody>
      </p:sp>
      <p:sp>
        <p:nvSpPr>
          <p:cNvPr id="70659" name="Rectangle 3"/>
          <p:cNvSpPr>
            <a:spLocks noGrp="1" noChangeArrowheads="1"/>
          </p:cNvSpPr>
          <p:nvPr>
            <p:ph type="body" sz="half" idx="1"/>
          </p:nvPr>
        </p:nvSpPr>
        <p:spPr/>
        <p:txBody>
          <a:bodyPr/>
          <a:lstStyle/>
          <a:p>
            <a:pPr eaLnBrk="1" hangingPunct="1"/>
            <a:r>
              <a:rPr lang="en-US" altLang="en-US" sz="2800"/>
              <a:t>Floor sheathing abatement using alternative fall protection methods. </a:t>
            </a:r>
          </a:p>
        </p:txBody>
      </p:sp>
      <p:sp>
        <p:nvSpPr>
          <p:cNvPr id="70660" name="Text Box 5"/>
          <p:cNvSpPr txBox="1">
            <a:spLocks noChangeArrowheads="1"/>
          </p:cNvSpPr>
          <p:nvPr/>
        </p:nvSpPr>
        <p:spPr bwMode="auto">
          <a:xfrm>
            <a:off x="4800600" y="5670550"/>
            <a:ext cx="3810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No Violation: Area for wall building marked off six feet from edge.</a:t>
            </a:r>
          </a:p>
        </p:txBody>
      </p:sp>
      <p:pic>
        <p:nvPicPr>
          <p:cNvPr id="70661" name="Picture 11" descr="resd 2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533650"/>
            <a:ext cx="4038600" cy="2657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a:t>Floor Opening Abatement</a:t>
            </a:r>
          </a:p>
        </p:txBody>
      </p:sp>
      <p:sp>
        <p:nvSpPr>
          <p:cNvPr id="63491" name="Text Box 5"/>
          <p:cNvSpPr txBox="1">
            <a:spLocks noChangeArrowheads="1"/>
          </p:cNvSpPr>
          <p:nvPr/>
        </p:nvSpPr>
        <p:spPr bwMode="auto">
          <a:xfrm>
            <a:off x="533400" y="47244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Violation: 4' x 8' sheets of plywood covering a stairway opening to the basement of a house. Only four nails hold the two covers. The cover is not marked. </a:t>
            </a:r>
          </a:p>
        </p:txBody>
      </p:sp>
      <p:sp>
        <p:nvSpPr>
          <p:cNvPr id="63492" name="Text Box 6"/>
          <p:cNvSpPr txBox="1">
            <a:spLocks noChangeArrowheads="1"/>
          </p:cNvSpPr>
          <p:nvPr/>
        </p:nvSpPr>
        <p:spPr bwMode="auto">
          <a:xfrm>
            <a:off x="5715000" y="5486400"/>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No Violation: Guardrails used</a:t>
            </a:r>
          </a:p>
        </p:txBody>
      </p:sp>
      <p:pic>
        <p:nvPicPr>
          <p:cNvPr id="63493" name="Picture 13" descr="resd 1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447800"/>
            <a:ext cx="4038600" cy="299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15" descr="resd 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371600"/>
            <a:ext cx="3810000" cy="327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1143000"/>
          </a:xfrm>
        </p:spPr>
        <p:txBody>
          <a:bodyPr/>
          <a:lstStyle/>
          <a:p>
            <a:r>
              <a:rPr lang="en-US" dirty="0"/>
              <a:t>OSHA</a:t>
            </a:r>
          </a:p>
        </p:txBody>
      </p:sp>
      <p:sp>
        <p:nvSpPr>
          <p:cNvPr id="3" name="Content Placeholder 2"/>
          <p:cNvSpPr>
            <a:spLocks noGrp="1"/>
          </p:cNvSpPr>
          <p:nvPr>
            <p:ph idx="1"/>
          </p:nvPr>
        </p:nvSpPr>
        <p:spPr>
          <a:xfrm>
            <a:off x="457200" y="2667000"/>
            <a:ext cx="4876800" cy="3459163"/>
          </a:xfrm>
        </p:spPr>
        <p:txBody>
          <a:bodyPr/>
          <a:lstStyle/>
          <a:p>
            <a:r>
              <a:rPr lang="en-US" sz="2400" dirty="0"/>
              <a:t>April 2013</a:t>
            </a:r>
          </a:p>
          <a:p>
            <a:r>
              <a:rPr lang="en-US" sz="2400" dirty="0"/>
              <a:t>$47,960 for exposing workers to falls of heights up to 20 feet and other hazards.</a:t>
            </a:r>
          </a:p>
          <a:p>
            <a:r>
              <a:rPr lang="en-US" sz="2400" dirty="0"/>
              <a:t>Woodridge Enterprises Inc., of Lemont, was cited for </a:t>
            </a:r>
            <a:r>
              <a:rPr lang="en-US" sz="2400" dirty="0">
                <a:hlinkClick r:id="rId2"/>
              </a:rPr>
              <a:t>eight alleged safety violations</a:t>
            </a:r>
            <a:r>
              <a:rPr lang="en-US" sz="2400" dirty="0"/>
              <a:t>—three repeat and five serious—at a residential job site in Hinsdale, IL,.</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74638"/>
            <a:ext cx="5236029" cy="2856016"/>
          </a:xfrm>
          <a:prstGeom prst="rect">
            <a:avLst/>
          </a:prstGeom>
        </p:spPr>
      </p:pic>
    </p:spTree>
    <p:extLst>
      <p:ext uri="{BB962C8B-B14F-4D97-AF65-F5344CB8AC3E}">
        <p14:creationId xmlns:p14="http://schemas.microsoft.com/office/powerpoint/2010/main" val="3877795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a:t>Ladderjack Scaffold</a:t>
            </a:r>
          </a:p>
        </p:txBody>
      </p:sp>
      <p:sp>
        <p:nvSpPr>
          <p:cNvPr id="67587" name="Rectangle 3"/>
          <p:cNvSpPr>
            <a:spLocks noGrp="1" noChangeArrowheads="1"/>
          </p:cNvSpPr>
          <p:nvPr>
            <p:ph type="body" sz="half" idx="1"/>
          </p:nvPr>
        </p:nvSpPr>
        <p:spPr/>
        <p:txBody>
          <a:bodyPr/>
          <a:lstStyle/>
          <a:p>
            <a:pPr eaLnBrk="1" hangingPunct="1"/>
            <a:r>
              <a:rPr lang="en-US" altLang="en-US" sz="2800"/>
              <a:t>Work is often siding</a:t>
            </a:r>
          </a:p>
          <a:p>
            <a:pPr eaLnBrk="1" hangingPunct="1"/>
            <a:r>
              <a:rPr lang="en-US" altLang="en-US" sz="2800"/>
              <a:t>No fall arrest worn</a:t>
            </a:r>
          </a:p>
        </p:txBody>
      </p:sp>
      <p:pic>
        <p:nvPicPr>
          <p:cNvPr id="67588" name="Picture 7" descr="resd 1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19600" y="1676400"/>
            <a:ext cx="4038600" cy="3392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a:t>Ladder Jack Abatement</a:t>
            </a:r>
          </a:p>
        </p:txBody>
      </p:sp>
      <p:sp>
        <p:nvSpPr>
          <p:cNvPr id="68611" name="Rectangle 3"/>
          <p:cNvSpPr>
            <a:spLocks noGrp="1" noChangeArrowheads="1"/>
          </p:cNvSpPr>
          <p:nvPr>
            <p:ph type="body" sz="half" idx="1"/>
          </p:nvPr>
        </p:nvSpPr>
        <p:spPr/>
        <p:txBody>
          <a:bodyPr/>
          <a:lstStyle/>
          <a:p>
            <a:pPr eaLnBrk="1" hangingPunct="1"/>
            <a:r>
              <a:rPr lang="en-US" altLang="en-US" sz="2800"/>
              <a:t>Fall arrest is often a roof anchorage, rope grab, and body harness.</a:t>
            </a:r>
          </a:p>
        </p:txBody>
      </p:sp>
      <p:pic>
        <p:nvPicPr>
          <p:cNvPr id="68612" name="Picture 9" descr="resd 2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228850"/>
            <a:ext cx="4038600" cy="326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a:t>Rotten Roofs</a:t>
            </a:r>
          </a:p>
        </p:txBody>
      </p:sp>
      <p:sp>
        <p:nvSpPr>
          <p:cNvPr id="79875" name="Rectangle 4"/>
          <p:cNvSpPr>
            <a:spLocks noGrp="1" noChangeArrowheads="1"/>
          </p:cNvSpPr>
          <p:nvPr>
            <p:ph type="body" sz="half" idx="1"/>
          </p:nvPr>
        </p:nvSpPr>
        <p:spPr/>
        <p:txBody>
          <a:bodyPr/>
          <a:lstStyle/>
          <a:p>
            <a:pPr eaLnBrk="1" hangingPunct="1"/>
            <a:r>
              <a:rPr lang="en-US" altLang="en-US" sz="2800"/>
              <a:t>Roof tear off on old roofs can pose a danger for falling through the roof.</a:t>
            </a:r>
          </a:p>
        </p:txBody>
      </p:sp>
      <p:pic>
        <p:nvPicPr>
          <p:cNvPr id="79876" name="Picture 6" descr="resd 4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57800" y="1828800"/>
            <a:ext cx="2971800" cy="2228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Training</a:t>
            </a:r>
          </a:p>
        </p:txBody>
      </p:sp>
      <p:sp>
        <p:nvSpPr>
          <p:cNvPr id="7172" name="Rectangle 4"/>
          <p:cNvSpPr>
            <a:spLocks noGrp="1" noChangeArrowheads="1"/>
          </p:cNvSpPr>
          <p:nvPr>
            <p:ph type="body" sz="half" idx="1"/>
          </p:nvPr>
        </p:nvSpPr>
        <p:spPr/>
        <p:txBody>
          <a:bodyPr/>
          <a:lstStyle/>
          <a:p>
            <a:pPr>
              <a:lnSpc>
                <a:spcPct val="90000"/>
              </a:lnSpc>
            </a:pPr>
            <a:r>
              <a:rPr lang="en-US" altLang="en-US" sz="2000"/>
              <a:t>1926.503 (a)(1)</a:t>
            </a:r>
          </a:p>
          <a:p>
            <a:pPr>
              <a:lnSpc>
                <a:spcPct val="90000"/>
              </a:lnSpc>
            </a:pPr>
            <a:endParaRPr lang="en-US" altLang="en-US" sz="2000"/>
          </a:p>
          <a:p>
            <a:pPr>
              <a:lnSpc>
                <a:spcPct val="90000"/>
              </a:lnSpc>
            </a:pPr>
            <a:r>
              <a:rPr lang="en-US" altLang="en-US" sz="2000"/>
              <a:t>The employer shall provide a training program for each employee who might be exposed to fall hazards. The program shall enable each employee to recognize the hazards of falling and shall train each employee in the procedures to be followed in order to minimize these hazards. </a:t>
            </a:r>
          </a:p>
        </p:txBody>
      </p:sp>
      <p:sp>
        <p:nvSpPr>
          <p:cNvPr id="7177" name="Text Box 9"/>
          <p:cNvSpPr txBox="1">
            <a:spLocks noChangeArrowheads="1"/>
          </p:cNvSpPr>
          <p:nvPr/>
        </p:nvSpPr>
        <p:spPr bwMode="auto">
          <a:xfrm>
            <a:off x="4648200" y="51816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No slide guard or fall protection used</a:t>
            </a:r>
          </a:p>
        </p:txBody>
      </p:sp>
      <p:pic>
        <p:nvPicPr>
          <p:cNvPr id="7179" name="Picture 11" descr="resd 2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524000"/>
            <a:ext cx="4038600" cy="298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8889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620000" cy="1143000"/>
          </a:xfrm>
        </p:spPr>
        <p:txBody>
          <a:bodyPr/>
          <a:lstStyle/>
          <a:p>
            <a:r>
              <a:rPr lang="en-US" dirty="0"/>
              <a:t>Criminal 2014</a:t>
            </a:r>
          </a:p>
        </p:txBody>
      </p:sp>
      <p:sp>
        <p:nvSpPr>
          <p:cNvPr id="6" name="Content Placeholder 5"/>
          <p:cNvSpPr>
            <a:spLocks noGrp="1"/>
          </p:cNvSpPr>
          <p:nvPr>
            <p:ph idx="1"/>
          </p:nvPr>
        </p:nvSpPr>
        <p:spPr>
          <a:xfrm>
            <a:off x="457200" y="1219200"/>
            <a:ext cx="7620000" cy="5410200"/>
          </a:xfrm>
        </p:spPr>
        <p:txBody>
          <a:bodyPr>
            <a:normAutofit fontScale="55000" lnSpcReduction="20000"/>
          </a:bodyPr>
          <a:lstStyle/>
          <a:p>
            <a:r>
              <a:rPr lang="en-US" dirty="0"/>
              <a:t>US Marshalls take IL trenching contractor to jail. </a:t>
            </a:r>
          </a:p>
          <a:p>
            <a:r>
              <a:rPr lang="en-US" dirty="0"/>
              <a:t>"A U.S. Marshall has taken an Illinois business owner into custody after the employer failed to correct serious trenching hazards and pay OSHA penalties. </a:t>
            </a:r>
          </a:p>
          <a:p>
            <a:r>
              <a:rPr lang="en-US" dirty="0"/>
              <a:t>On Oct. 27, the Seventh Circuit Court of Appeals granted a motion filed by Secretary of Labor Thomas E. Perez against the owner of Mike </a:t>
            </a:r>
            <a:r>
              <a:rPr lang="en-US" dirty="0" err="1"/>
              <a:t>Neri</a:t>
            </a:r>
            <a:r>
              <a:rPr lang="en-US" dirty="0"/>
              <a:t> Sewer &amp; Water Contractor Inc., based in Elk Grove Village, Ill. </a:t>
            </a:r>
          </a:p>
          <a:p>
            <a:r>
              <a:rPr lang="en-US" dirty="0"/>
              <a:t>This action followed the owner's long history of failing to comply with OSHA standards and orders of the independent Occupational Safety and Health Review Commission. </a:t>
            </a:r>
          </a:p>
          <a:p>
            <a:r>
              <a:rPr lang="en-US" dirty="0"/>
              <a:t>In October 2013, the Court issued an enforcement order against </a:t>
            </a:r>
            <a:r>
              <a:rPr lang="en-US" dirty="0" err="1"/>
              <a:t>Neri</a:t>
            </a:r>
            <a:r>
              <a:rPr lang="en-US" dirty="0"/>
              <a:t> and when he failed to comply, the Court held </a:t>
            </a:r>
            <a:r>
              <a:rPr lang="en-US" dirty="0" err="1"/>
              <a:t>Neri</a:t>
            </a:r>
            <a:r>
              <a:rPr lang="en-US" dirty="0"/>
              <a:t> in contempt in July 2014 and threatened him with possible incarceration. </a:t>
            </a:r>
          </a:p>
          <a:p>
            <a:r>
              <a:rPr lang="en-US" dirty="0"/>
              <a:t>Last week, after receiving no response from </a:t>
            </a:r>
            <a:r>
              <a:rPr lang="en-US" dirty="0" err="1"/>
              <a:t>Neri</a:t>
            </a:r>
            <a:r>
              <a:rPr lang="en-US" dirty="0"/>
              <a:t>, the Court granted the Secretary's motion to proceed with coercive actions, ordering the U.S. Marshal to place </a:t>
            </a:r>
            <a:r>
              <a:rPr lang="en-US" dirty="0" err="1"/>
              <a:t>Neri</a:t>
            </a:r>
            <a:r>
              <a:rPr lang="en-US" dirty="0"/>
              <a:t> in the custody of the Attorney General. </a:t>
            </a:r>
          </a:p>
          <a:p>
            <a:r>
              <a:rPr lang="en-US" dirty="0" err="1"/>
              <a:t>Neri</a:t>
            </a:r>
            <a:r>
              <a:rPr lang="en-US" dirty="0"/>
              <a:t> will remain in custody until a District or Magistrate Judge certifies to the Court that he has either fully complied with the Court's enforcement order or has demonstrated he is unable to comply.</a:t>
            </a:r>
          </a:p>
        </p:txBody>
      </p:sp>
    </p:spTree>
    <p:extLst>
      <p:ext uri="{BB962C8B-B14F-4D97-AF65-F5344CB8AC3E}">
        <p14:creationId xmlns:p14="http://schemas.microsoft.com/office/powerpoint/2010/main" val="2679341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a:t>
            </a:r>
          </a:p>
        </p:txBody>
      </p:sp>
      <p:sp>
        <p:nvSpPr>
          <p:cNvPr id="3" name="Content Placeholder 2"/>
          <p:cNvSpPr>
            <a:spLocks noGrp="1"/>
          </p:cNvSpPr>
          <p:nvPr>
            <p:ph idx="1"/>
          </p:nvPr>
        </p:nvSpPr>
        <p:spPr/>
        <p:txBody>
          <a:bodyPr/>
          <a:lstStyle/>
          <a:p>
            <a:r>
              <a:rPr lang="en-US" sz="2400" dirty="0"/>
              <a:t>Update to the </a:t>
            </a:r>
            <a:r>
              <a:rPr lang="en-US" sz="2400" dirty="0" err="1"/>
              <a:t>Neri</a:t>
            </a:r>
            <a:r>
              <a:rPr lang="en-US" sz="2400" dirty="0"/>
              <a:t> Criminal trench jail. </a:t>
            </a:r>
          </a:p>
          <a:p>
            <a:r>
              <a:rPr lang="en-US" sz="2400" dirty="0"/>
              <a:t>He was released from jail December 24 after serving three weeks. </a:t>
            </a:r>
          </a:p>
          <a:p>
            <a:pPr lvl="0"/>
            <a:r>
              <a:rPr lang="en-US" sz="2400" dirty="0" err="1"/>
              <a:t>Neri</a:t>
            </a:r>
            <a:r>
              <a:rPr lang="en-US" sz="2400" dirty="0"/>
              <a:t> was permanently enjoined from engaging in trenching, excavation, construction or related activities and permanently prohibited from possessing or leasing any construction excavation equipment. </a:t>
            </a:r>
          </a:p>
          <a:p>
            <a:pPr lvl="0"/>
            <a:r>
              <a:rPr lang="en-US" sz="2400" dirty="0"/>
              <a:t>The judges also found that </a:t>
            </a:r>
            <a:r>
              <a:rPr lang="en-US" sz="2400" dirty="0" err="1"/>
              <a:t>Neri</a:t>
            </a:r>
            <a:r>
              <a:rPr lang="en-US" sz="2400" dirty="0"/>
              <a:t>, based on a review of his tax returns and other financial records, was unable to pay the $110,440 fine. </a:t>
            </a:r>
          </a:p>
          <a:p>
            <a:pPr lvl="0"/>
            <a:r>
              <a:rPr lang="en-US" sz="2400" dirty="0"/>
              <a:t>However, the judges said the government ‘‘may continue to pursue collection through an appropriate tribunal</a:t>
            </a:r>
          </a:p>
          <a:p>
            <a:endParaRPr lang="en-US" sz="2400" dirty="0"/>
          </a:p>
        </p:txBody>
      </p:sp>
    </p:spTree>
    <p:extLst>
      <p:ext uri="{BB962C8B-B14F-4D97-AF65-F5344CB8AC3E}">
        <p14:creationId xmlns:p14="http://schemas.microsoft.com/office/powerpoint/2010/main" val="2335890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Criminal 2014</a:t>
            </a:r>
          </a:p>
        </p:txBody>
      </p:sp>
      <p:sp>
        <p:nvSpPr>
          <p:cNvPr id="3" name="Content Placeholder 2"/>
          <p:cNvSpPr>
            <a:spLocks noGrp="1"/>
          </p:cNvSpPr>
          <p:nvPr>
            <p:ph sz="half" idx="1"/>
          </p:nvPr>
        </p:nvSpPr>
        <p:spPr/>
        <p:txBody>
          <a:bodyPr>
            <a:normAutofit lnSpcReduction="10000"/>
          </a:bodyPr>
          <a:lstStyle/>
          <a:p>
            <a:r>
              <a:rPr lang="en-US" dirty="0"/>
              <a:t>Blake Bryant, 14, of Palatka fell from a 71-foot tree after he accidentally cut through his safety harness while working for John Wilkes Tree Service in Middleburg.</a:t>
            </a:r>
          </a:p>
          <a:p>
            <a:r>
              <a:rPr lang="en-US" dirty="0"/>
              <a:t>15 years in jail (Feb 2015)</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5800" y="1565375"/>
            <a:ext cx="3657600" cy="2573866"/>
          </a:xfrm>
        </p:spPr>
      </p:pic>
    </p:spTree>
    <p:extLst>
      <p:ext uri="{BB962C8B-B14F-4D97-AF65-F5344CB8AC3E}">
        <p14:creationId xmlns:p14="http://schemas.microsoft.com/office/powerpoint/2010/main" val="1565056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Covers</a:t>
            </a:r>
          </a:p>
        </p:txBody>
      </p:sp>
      <p:sp>
        <p:nvSpPr>
          <p:cNvPr id="80899" name="Rectangle 3"/>
          <p:cNvSpPr>
            <a:spLocks noGrp="1" noChangeArrowheads="1"/>
          </p:cNvSpPr>
          <p:nvPr>
            <p:ph type="body" sz="half" idx="1"/>
          </p:nvPr>
        </p:nvSpPr>
        <p:spPr/>
        <p:txBody>
          <a:bodyPr/>
          <a:lstStyle/>
          <a:p>
            <a:r>
              <a:rPr lang="en-US" altLang="en-US" sz="2800"/>
              <a:t>Hold twice the weight</a:t>
            </a:r>
          </a:p>
          <a:p>
            <a:r>
              <a:rPr lang="en-US" altLang="en-US" sz="2800"/>
              <a:t>Secured</a:t>
            </a:r>
          </a:p>
          <a:p>
            <a:r>
              <a:rPr lang="en-US" altLang="en-US" sz="2800"/>
              <a:t>Marked</a:t>
            </a:r>
          </a:p>
          <a:p>
            <a:endParaRPr lang="en-US" altLang="en-US" sz="2800"/>
          </a:p>
        </p:txBody>
      </p:sp>
      <p:sp>
        <p:nvSpPr>
          <p:cNvPr id="80900" name="Text Box 4"/>
          <p:cNvSpPr txBox="1">
            <a:spLocks noChangeArrowheads="1"/>
          </p:cNvSpPr>
          <p:nvPr/>
        </p:nvSpPr>
        <p:spPr bwMode="auto">
          <a:xfrm>
            <a:off x="990600" y="4876800"/>
            <a:ext cx="746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rPr>
              <a:t>Violation: 4' x 8' sheets of plywood covering a stairway opening to the basement of a house. Only four nails hold the two covers. The cover is not marked. </a:t>
            </a:r>
          </a:p>
        </p:txBody>
      </p:sp>
      <p:pic>
        <p:nvPicPr>
          <p:cNvPr id="80901" name="Picture 5" descr="fall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828800"/>
            <a:ext cx="3486150" cy="260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8600" y="190500"/>
            <a:ext cx="8229600" cy="1143000"/>
          </a:xfrm>
        </p:spPr>
        <p:txBody>
          <a:bodyPr/>
          <a:lstStyle/>
          <a:p>
            <a:pPr eaLnBrk="1" hangingPunct="1"/>
            <a:r>
              <a:rPr lang="en-US" altLang="en-US"/>
              <a:t>Multiple Deaths</a:t>
            </a:r>
          </a:p>
        </p:txBody>
      </p:sp>
      <p:sp>
        <p:nvSpPr>
          <p:cNvPr id="82947" name="Rectangle 4"/>
          <p:cNvSpPr>
            <a:spLocks noGrp="1" noChangeArrowheads="1"/>
          </p:cNvSpPr>
          <p:nvPr>
            <p:ph type="body" sz="half" idx="1"/>
          </p:nvPr>
        </p:nvSpPr>
        <p:spPr/>
        <p:txBody>
          <a:bodyPr/>
          <a:lstStyle/>
          <a:p>
            <a:pPr eaLnBrk="1" hangingPunct="1"/>
            <a:r>
              <a:rPr lang="en-US" altLang="en-US" sz="2800"/>
              <a:t>Floor holes</a:t>
            </a:r>
          </a:p>
          <a:p>
            <a:pPr eaLnBrk="1" hangingPunct="1"/>
            <a:endParaRPr lang="en-US" altLang="en-US" sz="2800"/>
          </a:p>
          <a:p>
            <a:pPr eaLnBrk="1" hangingPunct="1"/>
            <a:endParaRPr lang="en-US" altLang="en-US" sz="2800"/>
          </a:p>
          <a:p>
            <a:pPr eaLnBrk="1" hangingPunct="1"/>
            <a:endParaRPr lang="en-US" altLang="en-US" sz="2800"/>
          </a:p>
        </p:txBody>
      </p:sp>
      <p:sp>
        <p:nvSpPr>
          <p:cNvPr id="82948" name="Text Box 11"/>
          <p:cNvSpPr txBox="1">
            <a:spLocks noChangeArrowheads="1"/>
          </p:cNvSpPr>
          <p:nvPr/>
        </p:nvSpPr>
        <p:spPr bwMode="auto">
          <a:xfrm>
            <a:off x="4953000" y="4800600"/>
            <a:ext cx="3733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Putting plywood over an opening without marking and securing it is very dangerous.</a:t>
            </a:r>
          </a:p>
        </p:txBody>
      </p:sp>
      <p:pic>
        <p:nvPicPr>
          <p:cNvPr id="82949" name="Picture 13" descr="resd 3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67640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Skylights</a:t>
            </a:r>
          </a:p>
        </p:txBody>
      </p:sp>
      <p:sp>
        <p:nvSpPr>
          <p:cNvPr id="84995" name="Rectangle 3"/>
          <p:cNvSpPr>
            <a:spLocks noGrp="1" noChangeArrowheads="1"/>
          </p:cNvSpPr>
          <p:nvPr>
            <p:ph type="body" sz="half" idx="1"/>
          </p:nvPr>
        </p:nvSpPr>
        <p:spPr/>
        <p:txBody>
          <a:bodyPr/>
          <a:lstStyle/>
          <a:p>
            <a:r>
              <a:rPr lang="en-US" altLang="en-US" sz="2800"/>
              <a:t>Must cover them if working by them.</a:t>
            </a:r>
          </a:p>
          <a:p>
            <a:r>
              <a:rPr lang="en-US" altLang="en-US" sz="2800"/>
              <a:t>Will not hold a person’s weight</a:t>
            </a:r>
          </a:p>
        </p:txBody>
      </p:sp>
      <p:pic>
        <p:nvPicPr>
          <p:cNvPr id="84996" name="Picture 4" descr="313fall19"/>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572000" y="2133600"/>
            <a:ext cx="3810000" cy="2025650"/>
          </a:xfrm>
        </p:spPr>
      </p:pic>
      <p:pic>
        <p:nvPicPr>
          <p:cNvPr id="849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519613"/>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5075" y="449580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143000"/>
          </a:xfrm>
        </p:spPr>
        <p:txBody>
          <a:bodyPr/>
          <a:lstStyle/>
          <a:p>
            <a:r>
              <a:rPr lang="en-US" dirty="0"/>
              <a:t>OSHA</a:t>
            </a:r>
          </a:p>
        </p:txBody>
      </p:sp>
      <p:sp>
        <p:nvSpPr>
          <p:cNvPr id="3" name="Content Placeholder 2"/>
          <p:cNvSpPr>
            <a:spLocks noGrp="1"/>
          </p:cNvSpPr>
          <p:nvPr>
            <p:ph idx="1"/>
          </p:nvPr>
        </p:nvSpPr>
        <p:spPr>
          <a:xfrm>
            <a:off x="457200" y="2667000"/>
            <a:ext cx="8229600" cy="3459163"/>
          </a:xfrm>
        </p:spPr>
        <p:txBody>
          <a:bodyPr/>
          <a:lstStyle/>
          <a:p>
            <a:r>
              <a:rPr lang="en-US" sz="2800" dirty="0"/>
              <a:t>Feb 2014</a:t>
            </a:r>
          </a:p>
          <a:p>
            <a:r>
              <a:rPr lang="en-US" sz="2800" dirty="0"/>
              <a:t>$158,015 against an Illinois roofing company. </a:t>
            </a:r>
          </a:p>
          <a:p>
            <a:r>
              <a:rPr lang="en-US" sz="2800" dirty="0"/>
              <a:t>The company, </a:t>
            </a:r>
            <a:r>
              <a:rPr lang="en-US" sz="2800" dirty="0">
                <a:hlinkClick r:id="rId2"/>
              </a:rPr>
              <a:t>Affordable Roofing and Exteriors, Inc. </a:t>
            </a:r>
            <a:r>
              <a:rPr lang="en-US" sz="2800" dirty="0"/>
              <a:t>of Trenton, Ill., was cited after inspections at three job sites where workers were improperly using fall protection during the installation of shingles on residential roof</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657" y="76200"/>
            <a:ext cx="3810000" cy="2476500"/>
          </a:xfrm>
          <a:prstGeom prst="rect">
            <a:avLst/>
          </a:prstGeom>
        </p:spPr>
      </p:pic>
    </p:spTree>
    <p:extLst>
      <p:ext uri="{BB962C8B-B14F-4D97-AF65-F5344CB8AC3E}">
        <p14:creationId xmlns:p14="http://schemas.microsoft.com/office/powerpoint/2010/main" val="35381428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en-US"/>
              <a:t>Forklifts</a:t>
            </a:r>
          </a:p>
        </p:txBody>
      </p:sp>
      <p:sp>
        <p:nvSpPr>
          <p:cNvPr id="87043" name="Rectangle 4"/>
          <p:cNvSpPr>
            <a:spLocks noGrp="1" noChangeArrowheads="1"/>
          </p:cNvSpPr>
          <p:nvPr>
            <p:ph type="body" sz="half" idx="1"/>
          </p:nvPr>
        </p:nvSpPr>
        <p:spPr/>
        <p:txBody>
          <a:bodyPr/>
          <a:lstStyle/>
          <a:p>
            <a:pPr eaLnBrk="1" hangingPunct="1"/>
            <a:r>
              <a:rPr lang="en-US" altLang="en-US" sz="2800"/>
              <a:t>No riders</a:t>
            </a:r>
          </a:p>
        </p:txBody>
      </p:sp>
      <p:sp>
        <p:nvSpPr>
          <p:cNvPr id="87044" name="Text Box 7"/>
          <p:cNvSpPr txBox="1">
            <a:spLocks noChangeArrowheads="1"/>
          </p:cNvSpPr>
          <p:nvPr/>
        </p:nvSpPr>
        <p:spPr bwMode="auto">
          <a:xfrm>
            <a:off x="4648200" y="56388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Working on a pallet is very dangerous.</a:t>
            </a:r>
          </a:p>
        </p:txBody>
      </p:sp>
      <p:pic>
        <p:nvPicPr>
          <p:cNvPr id="87045" name="Picture 9" descr="resd 3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133600"/>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2015</a:t>
            </a:r>
          </a:p>
        </p:txBody>
      </p:sp>
      <p:sp>
        <p:nvSpPr>
          <p:cNvPr id="4" name="Content Placeholder 3"/>
          <p:cNvSpPr>
            <a:spLocks noGrp="1"/>
          </p:cNvSpPr>
          <p:nvPr>
            <p:ph sz="half" idx="1"/>
          </p:nvPr>
        </p:nvSpPr>
        <p:spPr/>
        <p:txBody>
          <a:bodyPr/>
          <a:lstStyle/>
          <a:p>
            <a:r>
              <a:rPr lang="en-US" dirty="0"/>
              <a:t>How does </a:t>
            </a:r>
            <a:r>
              <a:rPr lang="en-US"/>
              <a:t>this happen?</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4573" y="1600200"/>
            <a:ext cx="2545854" cy="4525963"/>
          </a:xfrm>
        </p:spPr>
      </p:pic>
    </p:spTree>
    <p:extLst>
      <p:ext uri="{BB962C8B-B14F-4D97-AF65-F5344CB8AC3E}">
        <p14:creationId xmlns:p14="http://schemas.microsoft.com/office/powerpoint/2010/main" val="40021901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US" altLang="en-US"/>
              <a:t>Nail Guns</a:t>
            </a:r>
          </a:p>
        </p:txBody>
      </p:sp>
      <p:sp>
        <p:nvSpPr>
          <p:cNvPr id="8195" name="Rectangle 5"/>
          <p:cNvSpPr>
            <a:spLocks noGrp="1" noChangeArrowheads="1"/>
          </p:cNvSpPr>
          <p:nvPr>
            <p:ph type="body" sz="half" idx="1"/>
          </p:nvPr>
        </p:nvSpPr>
        <p:spPr/>
        <p:txBody>
          <a:bodyPr/>
          <a:lstStyle/>
          <a:p>
            <a:pPr eaLnBrk="1" hangingPunct="1"/>
            <a:r>
              <a:rPr lang="en-US" altLang="en-US" sz="2800"/>
              <a:t>Safety to prevent accidental firing</a:t>
            </a:r>
          </a:p>
          <a:p>
            <a:pPr eaLnBrk="1" hangingPunct="1"/>
            <a:r>
              <a:rPr lang="en-US" altLang="en-US" sz="2800"/>
              <a:t>Wear safety glasses</a:t>
            </a:r>
          </a:p>
          <a:p>
            <a:pPr eaLnBrk="1" hangingPunct="1"/>
            <a:r>
              <a:rPr lang="en-US" altLang="en-US" sz="2800"/>
              <a:t>No Horseplay. </a:t>
            </a:r>
          </a:p>
        </p:txBody>
      </p:sp>
      <p:pic>
        <p:nvPicPr>
          <p:cNvPr id="8196" name="Picture 7" descr="Nailgu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1200" y="1600200"/>
            <a:ext cx="1951038" cy="146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8"/>
          <p:cNvSpPr txBox="1">
            <a:spLocks noChangeArrowheads="1"/>
          </p:cNvSpPr>
          <p:nvPr/>
        </p:nvSpPr>
        <p:spPr bwMode="auto">
          <a:xfrm>
            <a:off x="5562600" y="381000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Nail embedded in the knee</a:t>
            </a:r>
          </a:p>
        </p:txBody>
      </p:sp>
    </p:spTree>
    <p:extLst>
      <p:ext uri="{BB962C8B-B14F-4D97-AF65-F5344CB8AC3E}">
        <p14:creationId xmlns:p14="http://schemas.microsoft.com/office/powerpoint/2010/main" val="16500016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2013 MI</a:t>
            </a:r>
          </a:p>
        </p:txBody>
      </p:sp>
      <p:sp>
        <p:nvSpPr>
          <p:cNvPr id="9219" name="Text Placeholder 2"/>
          <p:cNvSpPr>
            <a:spLocks noGrp="1"/>
          </p:cNvSpPr>
          <p:nvPr>
            <p:ph sz="half" idx="1"/>
          </p:nvPr>
        </p:nvSpPr>
        <p:spPr/>
        <p:txBody>
          <a:bodyPr/>
          <a:lstStyle/>
          <a:p>
            <a:r>
              <a:rPr lang="en-US" altLang="en-US" sz="1800"/>
              <a:t>A 33-year-old Waterford man was hospitalized last week after suffering a serious injury while working on a construction site in White Lake.</a:t>
            </a:r>
          </a:p>
          <a:p>
            <a:endParaRPr lang="en-US" altLang="en-US" sz="1800"/>
          </a:p>
          <a:p>
            <a:r>
              <a:rPr lang="en-US" altLang="en-US" sz="1800"/>
              <a:t>According to a report filed with the White Lake Police Department, the man was using a high powered nail gun when it misfired, sending a nail through the corner of the man's eye, and into his brain.</a:t>
            </a:r>
          </a:p>
        </p:txBody>
      </p:sp>
      <p:pic>
        <p:nvPicPr>
          <p:cNvPr id="92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13000"/>
            <a:ext cx="4038600" cy="2900363"/>
          </a:xfrm>
        </p:spPr>
      </p:pic>
    </p:spTree>
    <p:extLst>
      <p:ext uri="{BB962C8B-B14F-4D97-AF65-F5344CB8AC3E}">
        <p14:creationId xmlns:p14="http://schemas.microsoft.com/office/powerpoint/2010/main" val="23738125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Table Saw</a:t>
            </a:r>
          </a:p>
        </p:txBody>
      </p:sp>
      <p:pic>
        <p:nvPicPr>
          <p:cNvPr id="13315" name="Picture 3" descr="scan002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90588" y="1698625"/>
            <a:ext cx="3170237" cy="432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p:cNvSpPr txBox="1">
            <a:spLocks noChangeArrowheads="1"/>
          </p:cNvSpPr>
          <p:nvPr/>
        </p:nvSpPr>
        <p:spPr bwMode="auto">
          <a:xfrm>
            <a:off x="914400" y="6248400"/>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lnSpc>
                <a:spcPct val="80000"/>
              </a:lnSpc>
              <a:spcBef>
                <a:spcPct val="20000"/>
              </a:spcBef>
              <a:buClr>
                <a:schemeClr val="hlink"/>
              </a:buClr>
              <a:buSzPct val="80000"/>
              <a:buFont typeface="Wingdings" pitchFamily="2" charset="2"/>
              <a:buChar char="Ø"/>
              <a:defRPr/>
            </a:pPr>
            <a:r>
              <a:rPr lang="en-US" sz="2000">
                <a:effectLst>
                  <a:outerShdw blurRad="38100" dist="38100" dir="2700000" algn="tl">
                    <a:srgbClr val="C0C0C0"/>
                  </a:outerShdw>
                </a:effectLst>
              </a:rPr>
              <a:t>Unguarded table saws.</a:t>
            </a:r>
          </a:p>
        </p:txBody>
      </p:sp>
      <p:pic>
        <p:nvPicPr>
          <p:cNvPr id="13317" name="Picture 5" descr="Picture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28800"/>
            <a:ext cx="4038600" cy="3665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6"/>
          <p:cNvSpPr txBox="1">
            <a:spLocks noChangeArrowheads="1"/>
          </p:cNvSpPr>
          <p:nvPr/>
        </p:nvSpPr>
        <p:spPr bwMode="auto">
          <a:xfrm>
            <a:off x="4953000" y="6172200"/>
            <a:ext cx="2727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lnSpc>
                <a:spcPct val="80000"/>
              </a:lnSpc>
              <a:spcBef>
                <a:spcPct val="20000"/>
              </a:spcBef>
              <a:buClr>
                <a:schemeClr val="hlink"/>
              </a:buClr>
              <a:buSzPct val="80000"/>
              <a:buFont typeface="Wingdings" pitchFamily="2" charset="2"/>
              <a:buChar char="Ø"/>
              <a:defRPr/>
            </a:pPr>
            <a:r>
              <a:rPr lang="en-US" sz="2000">
                <a:effectLst>
                  <a:outerShdw blurRad="38100" dist="38100" dir="2700000" algn="tl">
                    <a:srgbClr val="C0C0C0"/>
                  </a:outerShdw>
                </a:effectLst>
              </a:rPr>
              <a:t>Guarded table saw.</a:t>
            </a:r>
          </a:p>
        </p:txBody>
      </p:sp>
    </p:spTree>
    <p:extLst>
      <p:ext uri="{BB962C8B-B14F-4D97-AF65-F5344CB8AC3E}">
        <p14:creationId xmlns:p14="http://schemas.microsoft.com/office/powerpoint/2010/main" val="3225662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r>
              <a:rPr lang="en-US" altLang="en-US"/>
              <a:t>Issues?</a:t>
            </a:r>
          </a:p>
        </p:txBody>
      </p:sp>
      <p:pic>
        <p:nvPicPr>
          <p:cNvPr id="39939"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1916113"/>
            <a:ext cx="1801813" cy="2708275"/>
          </a:xfrm>
        </p:spPr>
      </p:pic>
    </p:spTree>
    <p:extLst>
      <p:ext uri="{BB962C8B-B14F-4D97-AF65-F5344CB8AC3E}">
        <p14:creationId xmlns:p14="http://schemas.microsoft.com/office/powerpoint/2010/main" val="187757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sz="3600" dirty="0"/>
              <a:t>1998 Wearing Fall Arrest</a:t>
            </a:r>
          </a:p>
        </p:txBody>
      </p:sp>
      <p:pic>
        <p:nvPicPr>
          <p:cNvPr id="155654" name="Picture 6" descr="fall protectio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08824" y="2057400"/>
            <a:ext cx="6726351" cy="3241389"/>
          </a:xfrm>
        </p:spPr>
      </p:pic>
    </p:spTree>
    <p:extLst>
      <p:ext uri="{BB962C8B-B14F-4D97-AF65-F5344CB8AC3E}">
        <p14:creationId xmlns:p14="http://schemas.microsoft.com/office/powerpoint/2010/main" val="11510656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Controlled Access Zones</a:t>
            </a:r>
          </a:p>
        </p:txBody>
      </p:sp>
      <p:sp>
        <p:nvSpPr>
          <p:cNvPr id="28675" name="Rectangle 3"/>
          <p:cNvSpPr>
            <a:spLocks noGrp="1" noChangeArrowheads="1"/>
          </p:cNvSpPr>
          <p:nvPr>
            <p:ph type="body" sz="half" idx="1"/>
          </p:nvPr>
        </p:nvSpPr>
        <p:spPr/>
        <p:txBody>
          <a:bodyPr/>
          <a:lstStyle/>
          <a:p>
            <a:pPr eaLnBrk="1" hangingPunct="1"/>
            <a:r>
              <a:rPr lang="en-US" altLang="en-US" sz="2800"/>
              <a:t>Alternative methods</a:t>
            </a:r>
          </a:p>
          <a:p>
            <a:pPr eaLnBrk="1" hangingPunct="1"/>
            <a:r>
              <a:rPr lang="en-US" altLang="en-US" sz="2800"/>
              <a:t>Floor joist installation</a:t>
            </a:r>
          </a:p>
          <a:p>
            <a:pPr eaLnBrk="1" hangingPunct="1"/>
            <a:r>
              <a:rPr lang="en-US" altLang="en-US" sz="2800"/>
              <a:t>Erecting Exterior walls</a:t>
            </a:r>
          </a:p>
          <a:p>
            <a:pPr eaLnBrk="1" hangingPunct="1"/>
            <a:r>
              <a:rPr lang="en-US" altLang="en-US" sz="2800"/>
              <a:t>Sheathing</a:t>
            </a:r>
          </a:p>
          <a:p>
            <a:pPr eaLnBrk="1" hangingPunct="1"/>
            <a:r>
              <a:rPr lang="en-US" altLang="en-US" sz="2800"/>
              <a:t>Roof Truss Erection</a:t>
            </a:r>
          </a:p>
          <a:p>
            <a:pPr eaLnBrk="1" hangingPunct="1"/>
            <a:endParaRPr lang="en-US" altLang="en-US" sz="2800"/>
          </a:p>
        </p:txBody>
      </p:sp>
      <p:pic>
        <p:nvPicPr>
          <p:cNvPr id="28676" name="Picture 9" descr="resd 1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0" y="1752600"/>
            <a:ext cx="4038600"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Top Plate</a:t>
            </a:r>
          </a:p>
        </p:txBody>
      </p:sp>
      <p:sp>
        <p:nvSpPr>
          <p:cNvPr id="29699" name="Rectangle 3"/>
          <p:cNvSpPr>
            <a:spLocks noGrp="1" noChangeArrowheads="1"/>
          </p:cNvSpPr>
          <p:nvPr>
            <p:ph type="body" sz="half" idx="1"/>
          </p:nvPr>
        </p:nvSpPr>
        <p:spPr>
          <a:xfrm>
            <a:off x="457200" y="1371600"/>
            <a:ext cx="8382000" cy="1447800"/>
          </a:xfrm>
        </p:spPr>
        <p:txBody>
          <a:bodyPr/>
          <a:lstStyle/>
          <a:p>
            <a:r>
              <a:rPr lang="en-US" altLang="en-US" sz="2800"/>
              <a:t>The worker has to get on the top plate to give leverage and assist the center man with the large truss.</a:t>
            </a:r>
          </a:p>
        </p:txBody>
      </p:sp>
      <p:pic>
        <p:nvPicPr>
          <p:cNvPr id="29700" name="Picture 4" descr="resd 4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971800" y="2878138"/>
            <a:ext cx="6172200" cy="397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1" name="Text Box 7"/>
          <p:cNvSpPr txBox="1">
            <a:spLocks noChangeArrowheads="1"/>
          </p:cNvSpPr>
          <p:nvPr/>
        </p:nvSpPr>
        <p:spPr bwMode="auto">
          <a:xfrm>
            <a:off x="228600" y="3962400"/>
            <a:ext cx="2743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Due to the many configurations of residential designs it will be evaluated on a case by case basis.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6200"/>
            <a:ext cx="8229600" cy="1143000"/>
          </a:xfrm>
        </p:spPr>
        <p:txBody>
          <a:bodyPr/>
          <a:lstStyle/>
          <a:p>
            <a:r>
              <a:rPr lang="en-US" altLang="en-US"/>
              <a:t>Wall Walking</a:t>
            </a:r>
          </a:p>
        </p:txBody>
      </p:sp>
      <p:sp>
        <p:nvSpPr>
          <p:cNvPr id="31747" name="Rectangle 3"/>
          <p:cNvSpPr>
            <a:spLocks noGrp="1" noChangeArrowheads="1"/>
          </p:cNvSpPr>
          <p:nvPr>
            <p:ph type="body" sz="half" idx="1"/>
          </p:nvPr>
        </p:nvSpPr>
        <p:spPr>
          <a:xfrm>
            <a:off x="457200" y="1143000"/>
            <a:ext cx="4038600" cy="3733800"/>
          </a:xfrm>
        </p:spPr>
        <p:txBody>
          <a:bodyPr/>
          <a:lstStyle/>
          <a:p>
            <a:r>
              <a:rPr lang="en-US" altLang="en-US" sz="2800"/>
              <a:t>Many contractors are using safety devices that attach to the wall to avoid working on the top plate.  </a:t>
            </a:r>
          </a:p>
          <a:p>
            <a:r>
              <a:rPr lang="en-US" altLang="en-US" sz="2800"/>
              <a:t>Not anticipated to be exempt under fall protection plan. </a:t>
            </a:r>
          </a:p>
          <a:p>
            <a:endParaRPr lang="en-US" altLang="en-US" sz="2800"/>
          </a:p>
        </p:txBody>
      </p:sp>
      <p:pic>
        <p:nvPicPr>
          <p:cNvPr id="31748" name="Picture 5" descr="resd 4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62600" y="1143000"/>
            <a:ext cx="3352800"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7" descr="2490035267_fd6e30872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733800" y="4365625"/>
            <a:ext cx="3513138" cy="2339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0" name="Text Box 8"/>
          <p:cNvSpPr txBox="1">
            <a:spLocks noChangeArrowheads="1"/>
          </p:cNvSpPr>
          <p:nvPr/>
        </p:nvSpPr>
        <p:spPr bwMode="auto">
          <a:xfrm>
            <a:off x="7086600" y="4876800"/>
            <a:ext cx="1600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Work off ladders and scaffolds if possible.</a:t>
            </a:r>
          </a:p>
        </p:txBody>
      </p:sp>
      <p:sp>
        <p:nvSpPr>
          <p:cNvPr id="31751" name="Text Box 9"/>
          <p:cNvSpPr txBox="1">
            <a:spLocks noChangeArrowheads="1"/>
          </p:cNvSpPr>
          <p:nvPr/>
        </p:nvSpPr>
        <p:spPr bwMode="auto">
          <a:xfrm>
            <a:off x="5486400" y="3625850"/>
            <a:ext cx="373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This is dangerous and other methods can be used.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OSHA</a:t>
            </a:r>
          </a:p>
        </p:txBody>
      </p:sp>
      <p:sp>
        <p:nvSpPr>
          <p:cNvPr id="4" name="Content Placeholder 3"/>
          <p:cNvSpPr>
            <a:spLocks noGrp="1"/>
          </p:cNvSpPr>
          <p:nvPr>
            <p:ph sz="half" idx="1"/>
          </p:nvPr>
        </p:nvSpPr>
        <p:spPr>
          <a:xfrm>
            <a:off x="457200" y="4267200"/>
            <a:ext cx="7924800" cy="1858963"/>
          </a:xfrm>
        </p:spPr>
        <p:txBody>
          <a:bodyPr/>
          <a:lstStyle/>
          <a:p>
            <a:r>
              <a:rPr lang="en-US" sz="2400" dirty="0"/>
              <a:t>Aug 2014</a:t>
            </a:r>
          </a:p>
          <a:p>
            <a:r>
              <a:rPr lang="en-US" sz="2400" dirty="0"/>
              <a:t>Champion Roofing fined $48K for 2 willful safety violations</a:t>
            </a:r>
            <a:br>
              <a:rPr lang="en-US" sz="2400" dirty="0"/>
            </a:br>
            <a:r>
              <a:rPr lang="en-US" sz="2400" dirty="0"/>
              <a:t>after workers exposed to dangerous fall hazards in Bradley, Illinois</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52600" y="1417638"/>
            <a:ext cx="6185810" cy="2640933"/>
          </a:xfrm>
        </p:spPr>
      </p:pic>
    </p:spTree>
    <p:extLst>
      <p:ext uri="{BB962C8B-B14F-4D97-AF65-F5344CB8AC3E}">
        <p14:creationId xmlns:p14="http://schemas.microsoft.com/office/powerpoint/2010/main" val="33097109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a:t>Top Plate Scaffold</a:t>
            </a:r>
          </a:p>
        </p:txBody>
      </p:sp>
      <p:pic>
        <p:nvPicPr>
          <p:cNvPr id="33795" name="Picture 7" descr="DCP_04701022003JPG"/>
          <p:cNvPicPr>
            <a:picLocks noGrp="1" noChangeAspect="1" noChangeArrowheads="1"/>
          </p:cNvPicPr>
          <p:nvPr>
            <p:ph type="body" sz="half" idx="4294967295"/>
          </p:nvPr>
        </p:nvPicPr>
        <p:blipFill>
          <a:blip r:embed="rId2">
            <a:extLst>
              <a:ext uri="{28A0092B-C50C-407E-A947-70E740481C1C}">
                <a14:useLocalDpi xmlns:a14="http://schemas.microsoft.com/office/drawing/2010/main" val="0"/>
              </a:ext>
            </a:extLst>
          </a:blip>
          <a:srcRect/>
          <a:stretch>
            <a:fillRect/>
          </a:stretch>
        </p:blipFill>
        <p:spPr>
          <a:xfrm>
            <a:off x="0" y="1524000"/>
            <a:ext cx="9144000" cy="4660900"/>
          </a:xfrm>
        </p:spPr>
      </p:pic>
      <p:sp>
        <p:nvSpPr>
          <p:cNvPr id="33796" name="Slide Number Placeholder 5"/>
          <p:cNvSpPr>
            <a:spLocks noGrp="1"/>
          </p:cNvSpPr>
          <p:nvPr>
            <p:ph type="sldNum" sz="quarter" idx="12"/>
          </p:nvPr>
        </p:nvSpPr>
        <p:spPr>
          <a:xfrm>
            <a:off x="0" y="6245225"/>
            <a:ext cx="86868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566C4A55-A08F-4ED1-9132-40A09F6F8EDD}" type="slidenum">
              <a:rPr lang="en-US" altLang="en-US" sz="1400"/>
              <a:pPr algn="l">
                <a:spcBef>
                  <a:spcPct val="0"/>
                </a:spcBef>
                <a:buFontTx/>
                <a:buNone/>
              </a:pPr>
              <a:t>80</a:t>
            </a:fld>
            <a:endParaRPr lang="en-US" altLang="en-US" sz="1400"/>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Be Done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2148681"/>
            <a:ext cx="4572000" cy="3429000"/>
          </a:xfrm>
        </p:spPr>
      </p:pic>
    </p:spTree>
    <p:extLst>
      <p:ext uri="{BB962C8B-B14F-4D97-AF65-F5344CB8AC3E}">
        <p14:creationId xmlns:p14="http://schemas.microsoft.com/office/powerpoint/2010/main" val="288210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Be Done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3062" y="2196306"/>
            <a:ext cx="5857875" cy="3333750"/>
          </a:xfrm>
        </p:spPr>
      </p:pic>
    </p:spTree>
    <p:extLst>
      <p:ext uri="{BB962C8B-B14F-4D97-AF65-F5344CB8AC3E}">
        <p14:creationId xmlns:p14="http://schemas.microsoft.com/office/powerpoint/2010/main" val="13005090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Be Done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2133600"/>
            <a:ext cx="4184385" cy="2510631"/>
          </a:xfrm>
        </p:spPr>
      </p:pic>
    </p:spTree>
    <p:extLst>
      <p:ext uri="{BB962C8B-B14F-4D97-AF65-F5344CB8AC3E}">
        <p14:creationId xmlns:p14="http://schemas.microsoft.com/office/powerpoint/2010/main" val="858652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Be Done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850" y="1828800"/>
            <a:ext cx="3162300" cy="3162300"/>
          </a:xfrm>
        </p:spPr>
      </p:pic>
    </p:spTree>
    <p:extLst>
      <p:ext uri="{BB962C8B-B14F-4D97-AF65-F5344CB8AC3E}">
        <p14:creationId xmlns:p14="http://schemas.microsoft.com/office/powerpoint/2010/main" val="690072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Be Done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0" y="1981200"/>
            <a:ext cx="3709795" cy="2569305"/>
          </a:xfrm>
        </p:spPr>
      </p:pic>
    </p:spTree>
    <p:extLst>
      <p:ext uri="{BB962C8B-B14F-4D97-AF65-F5344CB8AC3E}">
        <p14:creationId xmlns:p14="http://schemas.microsoft.com/office/powerpoint/2010/main" val="2616132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Can Be Done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2230" y="1600200"/>
            <a:ext cx="8039539" cy="4525963"/>
          </a:xfrm>
        </p:spPr>
      </p:pic>
    </p:spTree>
    <p:extLst>
      <p:ext uri="{BB962C8B-B14F-4D97-AF65-F5344CB8AC3E}">
        <p14:creationId xmlns:p14="http://schemas.microsoft.com/office/powerpoint/2010/main" val="1777976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70463" y="1600200"/>
            <a:ext cx="3394075"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Recognition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6279347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1816</TotalTime>
  <Words>3813</Words>
  <Application>Microsoft Office PowerPoint</Application>
  <PresentationFormat>On-screen Show (4:3)</PresentationFormat>
  <Paragraphs>308</Paragraphs>
  <Slides>87</Slides>
  <Notes>16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2" baseType="lpstr">
      <vt:lpstr>Arial</vt:lpstr>
      <vt:lpstr>Times New Roman</vt:lpstr>
      <vt:lpstr>Wingdings</vt:lpstr>
      <vt:lpstr>Default Design</vt:lpstr>
      <vt:lpstr>Document</vt:lpstr>
      <vt:lpstr>Residential Roofing Safety</vt:lpstr>
      <vt:lpstr>Fall Protection – The Problem</vt:lpstr>
      <vt:lpstr>2022</vt:lpstr>
      <vt:lpstr>2022</vt:lpstr>
      <vt:lpstr>Mar 2018</vt:lpstr>
      <vt:lpstr>OSHA</vt:lpstr>
      <vt:lpstr>OSHA</vt:lpstr>
      <vt:lpstr>OSHA</vt:lpstr>
      <vt:lpstr>Hazard Recognition</vt:lpstr>
      <vt:lpstr>Hazard Recognition</vt:lpstr>
      <vt:lpstr>Hazard Recognition</vt:lpstr>
      <vt:lpstr>Hazard Recognition</vt:lpstr>
      <vt:lpstr>Hazard Recognition</vt:lpstr>
      <vt:lpstr>Sales Impact of Selected Injuries</vt:lpstr>
      <vt:lpstr>Lawsuits</vt:lpstr>
      <vt:lpstr>Quadraplegic</vt:lpstr>
      <vt:lpstr>February 2015</vt:lpstr>
      <vt:lpstr>February 2015</vt:lpstr>
      <vt:lpstr>May 2015</vt:lpstr>
      <vt:lpstr>PowerPoint Presentation</vt:lpstr>
      <vt:lpstr>Heights Falling?</vt:lpstr>
      <vt:lpstr>Inspections</vt:lpstr>
      <vt:lpstr>Inspection</vt:lpstr>
      <vt:lpstr>Snow and Ice</vt:lpstr>
      <vt:lpstr>Dec 2013</vt:lpstr>
      <vt:lpstr>December 2014</vt:lpstr>
      <vt:lpstr>January 2015</vt:lpstr>
      <vt:lpstr>Dec 2013</vt:lpstr>
      <vt:lpstr>OSHA</vt:lpstr>
      <vt:lpstr>OSHA cont</vt:lpstr>
      <vt:lpstr>"Certification of Training."</vt:lpstr>
      <vt:lpstr>Electrocutions</vt:lpstr>
      <vt:lpstr>Shingling Falls</vt:lpstr>
      <vt:lpstr>Shingling Abatement</vt:lpstr>
      <vt:lpstr>Roof Sheathing</vt:lpstr>
      <vt:lpstr>Sheathing Abatement</vt:lpstr>
      <vt:lpstr>Slides Guards?</vt:lpstr>
      <vt:lpstr>Slate and Tile Roofs</vt:lpstr>
      <vt:lpstr>Fall Protection</vt:lpstr>
      <vt:lpstr>January 2015</vt:lpstr>
      <vt:lpstr>How to Comply</vt:lpstr>
      <vt:lpstr>How to Comply</vt:lpstr>
      <vt:lpstr>How to Comply</vt:lpstr>
      <vt:lpstr>How To Comply</vt:lpstr>
      <vt:lpstr>How to Comply</vt:lpstr>
      <vt:lpstr>How to Comply</vt:lpstr>
      <vt:lpstr>How to Comply</vt:lpstr>
      <vt:lpstr>How to Comply</vt:lpstr>
      <vt:lpstr>How to Comply</vt:lpstr>
      <vt:lpstr>How to Comply</vt:lpstr>
      <vt:lpstr>PowerPoint Presentation</vt:lpstr>
      <vt:lpstr>How to Comply</vt:lpstr>
      <vt:lpstr>How to Comply</vt:lpstr>
      <vt:lpstr>How to Comply</vt:lpstr>
      <vt:lpstr>Side Wall Bracket </vt:lpstr>
      <vt:lpstr>How To Comply</vt:lpstr>
      <vt:lpstr>Floor Openings</vt:lpstr>
      <vt:lpstr>Open Side Floor Abatement</vt:lpstr>
      <vt:lpstr>Floor Opening Abatement</vt:lpstr>
      <vt:lpstr>Ladderjack Scaffold</vt:lpstr>
      <vt:lpstr>Ladder Jack Abatement</vt:lpstr>
      <vt:lpstr>Rotten Roofs</vt:lpstr>
      <vt:lpstr>Training</vt:lpstr>
      <vt:lpstr>Criminal 2014</vt:lpstr>
      <vt:lpstr>Update</vt:lpstr>
      <vt:lpstr>Criminal 2014</vt:lpstr>
      <vt:lpstr>Covers</vt:lpstr>
      <vt:lpstr>Multiple Deaths</vt:lpstr>
      <vt:lpstr>Skylights</vt:lpstr>
      <vt:lpstr>Forklifts</vt:lpstr>
      <vt:lpstr>February 2015</vt:lpstr>
      <vt:lpstr>Nail Guns</vt:lpstr>
      <vt:lpstr>2013 MI</vt:lpstr>
      <vt:lpstr>Table Saw</vt:lpstr>
      <vt:lpstr>Issues?</vt:lpstr>
      <vt:lpstr>1998 Wearing Fall Arrest</vt:lpstr>
      <vt:lpstr>Controlled Access Zones</vt:lpstr>
      <vt:lpstr>Top Plate</vt:lpstr>
      <vt:lpstr>Wall Walking</vt:lpstr>
      <vt:lpstr>Top Plate Scaffold</vt:lpstr>
      <vt:lpstr>It Can Be Done</vt:lpstr>
      <vt:lpstr>It Can Be Done</vt:lpstr>
      <vt:lpstr>It Can Be Done</vt:lpstr>
      <vt:lpstr>It Can Be Done</vt:lpstr>
      <vt:lpstr>It Can Be Done</vt:lpstr>
      <vt:lpstr>It Can Be Done</vt:lpstr>
      <vt:lpstr>PowerPoint Presentation</vt:lpstr>
    </vt:vector>
  </TitlesOfParts>
  <Company>USDOL/OSHA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Carpentry Top Ten Cited</dc:title>
  <dc:creator>OSHA_User</dc:creator>
  <cp:lastModifiedBy>Tonya Ford</cp:lastModifiedBy>
  <cp:revision>59</cp:revision>
  <dcterms:created xsi:type="dcterms:W3CDTF">2005-02-23T17:35:34Z</dcterms:created>
  <dcterms:modified xsi:type="dcterms:W3CDTF">2023-06-08T16:12:00Z</dcterms:modified>
</cp:coreProperties>
</file>