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79"/>
  </p:notesMasterIdLst>
  <p:sldIdLst>
    <p:sldId id="257" r:id="rId2"/>
    <p:sldId id="256" r:id="rId3"/>
    <p:sldId id="268" r:id="rId4"/>
    <p:sldId id="269" r:id="rId5"/>
    <p:sldId id="333" r:id="rId6"/>
    <p:sldId id="338" r:id="rId7"/>
    <p:sldId id="342" r:id="rId8"/>
    <p:sldId id="344" r:id="rId9"/>
    <p:sldId id="345" r:id="rId10"/>
    <p:sldId id="348" r:id="rId11"/>
    <p:sldId id="346" r:id="rId12"/>
    <p:sldId id="347" r:id="rId13"/>
    <p:sldId id="340" r:id="rId14"/>
    <p:sldId id="341" r:id="rId15"/>
    <p:sldId id="336" r:id="rId16"/>
    <p:sldId id="337" r:id="rId17"/>
    <p:sldId id="339" r:id="rId18"/>
    <p:sldId id="335" r:id="rId19"/>
    <p:sldId id="258" r:id="rId20"/>
    <p:sldId id="259" r:id="rId21"/>
    <p:sldId id="260" r:id="rId22"/>
    <p:sldId id="262" r:id="rId23"/>
    <p:sldId id="263" r:id="rId24"/>
    <p:sldId id="264" r:id="rId25"/>
    <p:sldId id="265" r:id="rId26"/>
    <p:sldId id="266" r:id="rId27"/>
    <p:sldId id="343" r:id="rId28"/>
    <p:sldId id="267"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3" r:id="rId49"/>
    <p:sldId id="294" r:id="rId50"/>
    <p:sldId id="295" r:id="rId51"/>
    <p:sldId id="296" r:id="rId52"/>
    <p:sldId id="297" r:id="rId53"/>
    <p:sldId id="298" r:id="rId54"/>
    <p:sldId id="299" r:id="rId55"/>
    <p:sldId id="300" r:id="rId56"/>
    <p:sldId id="330" r:id="rId57"/>
    <p:sldId id="329" r:id="rId58"/>
    <p:sldId id="305" r:id="rId59"/>
    <p:sldId id="306" r:id="rId60"/>
    <p:sldId id="307" r:id="rId61"/>
    <p:sldId id="308" r:id="rId62"/>
    <p:sldId id="309" r:id="rId63"/>
    <p:sldId id="310" r:id="rId64"/>
    <p:sldId id="312" r:id="rId65"/>
    <p:sldId id="314" r:id="rId66"/>
    <p:sldId id="317" r:id="rId67"/>
    <p:sldId id="319" r:id="rId68"/>
    <p:sldId id="320" r:id="rId69"/>
    <p:sldId id="321" r:id="rId70"/>
    <p:sldId id="331" r:id="rId71"/>
    <p:sldId id="332" r:id="rId72"/>
    <p:sldId id="322" r:id="rId73"/>
    <p:sldId id="323" r:id="rId74"/>
    <p:sldId id="324" r:id="rId75"/>
    <p:sldId id="325" r:id="rId76"/>
    <p:sldId id="326" r:id="rId77"/>
    <p:sldId id="327" r:id="rId78"/>
  </p:sldIdLst>
  <p:sldSz cx="9144000" cy="6858000" type="screen4x3"/>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 y="91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651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 name="Shape 4"/>
          <p:cNvSpPr txBox="1">
            <a:spLocks noGrp="1"/>
          </p:cNvSpPr>
          <p:nvPr>
            <p:ph type="dt" idx="10"/>
          </p:nvPr>
        </p:nvSpPr>
        <p:spPr>
          <a:xfrm>
            <a:off x="3884612" y="0"/>
            <a:ext cx="2971799" cy="465138"/>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 name="Shape 5"/>
          <p:cNvSpPr>
            <a:spLocks noGrp="1" noRot="1" noChangeAspect="1"/>
          </p:cNvSpPr>
          <p:nvPr>
            <p:ph type="sldImg" idx="3"/>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16425"/>
            <a:ext cx="5486399" cy="4183063"/>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675"/>
            <a:ext cx="2971799" cy="465138"/>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8" name="Shape 8"/>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lang="en-US"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0507913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couriernews.com/view/full_story/23189349/article-Entergy-sues-contractors-for-ANO-accident?instance=top_new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morelaw.com/verdicts/case.asp?n=&amp;s=IL&amp;d=58095"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tinleypark.patch.com/groups/police-and-fire/p/report-panduit-loses-record-64m-suit-over-fall-that-pb0d75c4806"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102" name="Shape 10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473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146" name="Shape 14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0234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153" name="Shape 15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3058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0" name="Shape 160"/>
          <p:cNvSpPr txBox="1">
            <a:spLocks noGrp="1"/>
          </p:cNvSpPr>
          <p:nvPr>
            <p:ph type="body" idx="1"/>
          </p:nvPr>
        </p:nvSpPr>
        <p:spPr>
          <a:xfrm>
            <a:off x="685800" y="4416425"/>
            <a:ext cx="5486399"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Kafka said there were about five fatalities in construction of the State of Illinois Building and four at Sears Tower</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http://news.google.com/newspapers?nid=1842&amp;dat=19811212&amp;id=G2EeAAAAIBAJ&amp;sjid=eMgEAAAAIBAJ&amp;pg=1220,2779891</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61" name="Shape 161"/>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New Roman"/>
                <a:ea typeface="Times New Roman"/>
                <a:cs typeface="Times New Roman"/>
                <a:sym typeface="Times New Roman"/>
              </a:rPr>
              <a:t>25</a:t>
            </a:fld>
            <a:endParaRPr lang="en-US"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33385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9" name="Shape 169"/>
          <p:cNvSpPr txBox="1">
            <a:spLocks noGrp="1"/>
          </p:cNvSpPr>
          <p:nvPr>
            <p:ph type="body" idx="1"/>
          </p:nvPr>
        </p:nvSpPr>
        <p:spPr>
          <a:xfrm>
            <a:off x="685800" y="4416425"/>
            <a:ext cx="5486399"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On February 18, the U.S. Court of Appeals for the Seventh Circuit (Chicago - No 98-1767)) affirmed that Pitt-Des Moines (PDM) was willfully in violation of the OSHA Act. The ruling was in the case of the 1993 steel structure collapse of the post office project in downtown Chicago. The conviction and $1 million penalty were affirmed</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Changes made by the fabricator, solely for ease of erection, resulted in the beams being placed one quarter inch further away from the columns than required. This change made the use of the one inch diameter bolts impossible. Instead, workers had to switch to using three quarter inch bolts to secure the beams. The change in hardware led to a series of weak connections, some without nuts to secure the bolts. The location where the collapse began, unsurprisingly, was a connection where a nut was not used. </a:t>
            </a:r>
          </a:p>
        </p:txBody>
      </p:sp>
      <p:sp>
        <p:nvSpPr>
          <p:cNvPr id="170" name="Shape 170"/>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New Roman"/>
                <a:ea typeface="Times New Roman"/>
                <a:cs typeface="Times New Roman"/>
                <a:sym typeface="Times New Roman"/>
              </a:rPr>
              <a:t>26</a:t>
            </a:fld>
            <a:endParaRPr lang="en-US"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54524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179" name="Shape 17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2007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26" name="Shape 226"/>
          <p:cNvSpPr txBox="1">
            <a:spLocks noGrp="1"/>
          </p:cNvSpPr>
          <p:nvPr>
            <p:ph type="body" idx="1"/>
          </p:nvPr>
        </p:nvSpPr>
        <p:spPr>
          <a:xfrm>
            <a:off x="685800" y="4416425"/>
            <a:ext cx="5486399"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 26 m 7/29/96 fell unknown height in a water tower - welder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 31 m 8/5/96 welder fell when an unsecured beam dropped 10 feet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 34 m 8/9/96 fell while doing leading edge metal decking 28'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 38 m 8/23/96 welder fell when hit by crane load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5 27 m 8/29/96 fell when sliding a roof curb into place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6 54 m 9/10/96 fell while metal roof decking 16'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7 38 m 9/18/96 contacted power line on a roof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8 33 m 9/23/96 fell while laying steel decking - 25'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9 23 m 12/9/96 erector struck by collapsing precast wall during erection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10 39 m 12/12/96 connector fell off a steel beam - 19'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11 43 m 11/15/96 fell when crane load hit a joist - 12'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12 36 m 11/9/96 fell while positioning steel plate - 65'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13 40 m 10/28/96 fell off an unknown scaffold - 13'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14 55 m 10/22/96 welder fell from a roof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15 26 m 10/8/96 working from bridge removing stringers - fell 80'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16 37 m 10/07/96 fell through roof opening while moving hole cover - 25'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17 63 m 10/5/96 fell when a scaffold hit by crane load - 50'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18 49 m 9/26/96 fell while metal decking on a roof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19 55 m 9/24/96 fell while metal decking -20'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20 46 m 1/10/96 struck by crane boom during pin removal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21 48 m 1/28/96 fell while metal roof decking - 20'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22 32 m 2/7/96 fell while working on a roof - 16'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23 45 m 2/10/96 fell while metal roof decking 32'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24 27 m 2/29/96 crushed between truss and column during erection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25 28 m 3/19/96 fell when hit by falling rebar - 30'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26 51 m 3/20/96 fell off a concrete barrier into traffic and run over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27 43 m 4/9/96 crushed when aerial lift pinned between basket and beam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28 42 m 4/17/96 struck by falling tower ladder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29 41 m 5/1/96 fell through opening after removed cover - 22'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30 32 m 5/3/96 fell from a communication tower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31 31 m 5/8/96 fell while metal decking - 36' - fall arrest system failed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32 40 m 5/14/96 unknown fall - found at base of a 30' ladder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33 33 m 5/22/96 fell while trying to land a bundle of decking - 25'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34 34 m 5/29/96 flammable liquid sump compartment exploded during torch cutting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35 43 m 5/29/96 fall from a steel beam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36 54 m 6/7/96 fell when stepped on unsecured metal decking - 19'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37 23 m 6/12/96 fell when sliding down a column - 32'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38 57 m 6/18/96 precast erector crushed by panel that slid off bearing pad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39 29 m 6/19/96 fell while removing metal guardrails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40 42 m 6/26/96 fell when unsecured decking gave way - 42'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41 42 m 6/28/96 fell off a beam when tripped on a flange - 15'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42 29 m 7/1/97 fall from a roof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43 42 m 7/19/96 struck by welded paddeye when it came loose when pulled by a come-a-long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44 32 m 11/11/96 Lost grip and fell while climbing a column - 20'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45 38 m 4/27/96 fell through floor opening on a roof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46 40 m 4/3/96 fell while removing sheet metal in preparation for metal decking - 25'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47 32 m 2/27/96 fell during precast panel erection - 209'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48 38 m 1/17/96 hooking slings up when crane wire rope hit power line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49 39 m 12/4/96 slipped off a steel beam - 19'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27" name="Shape 227"/>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New Roman"/>
                <a:ea typeface="Times New Roman"/>
                <a:cs typeface="Times New Roman"/>
                <a:sym typeface="Times New Roman"/>
              </a:rPr>
              <a:t>29</a:t>
            </a:fld>
            <a:endParaRPr lang="en-US"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42767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235" name="Shape 23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685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42" name="Shape 242"/>
          <p:cNvSpPr txBox="1">
            <a:spLocks noGrp="1"/>
          </p:cNvSpPr>
          <p:nvPr>
            <p:ph type="body" idx="1"/>
          </p:nvPr>
        </p:nvSpPr>
        <p:spPr>
          <a:xfrm>
            <a:off x="685800" y="4416425"/>
            <a:ext cx="5486400" cy="418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 26 m 7/29/96 fell unknown height in a water tower - welder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 31 m 8/5/96 welder fell when an unsecured beam dropped 10 feet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 34 m 8/9/96 fell while doing leading edge metal decking 28'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 38 m 8/23/96 welder fell when hit by crane load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5 27 m 8/29/96 fell when sliding a roof curb into place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6 54 m 9/10/96 fell while metal roof decking 16'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7 38 m 9/18/96 contacted power line on a roof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8 33 m 9/23/96 fell while laying steel decking - 25'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9 23 m 12/9/96 erector struck by collapsing precast wall during erection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10 39 m 12/12/96 connector fell off a steel beam - 19'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11 43 m 11/15/96 fell when crane load hit a joist - 12'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12 36 m 11/9/96 fell while positioning steel plate - 65'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13 40 m 10/28/96 fell off an unknown scaffold - 13'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14 55 m 10/22/96 welder fell from a roof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15 26 m 10/8/96 working from bridge removing stringers - fell 80'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16 37 m 10/07/96 fell through roof opening while moving hole cover - 25'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17 63 m 10/5/96 fell when a scaffold hit by crane load - 50'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18 49 m 9/26/96 fell while metal decking on a roof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19 55 m 9/24/96 fell while metal decking -20'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20 46 m 1/10/96 struck by crane boom during pin removal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21 48 m 1/28/96 fell while metal roof decking - 20'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22 32 m 2/7/96 fell while working on a roof - 16'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23 45 m 2/10/96 fell while metal roof decking 32'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24 27 m 2/29/96 crushed between truss and column during erection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25 28 m 3/19/96 fell when hit by falling rebar - 30'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26 51 m 3/20/96 fell off a concrete barrier into traffic and run over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27 43 m 4/9/96 crushed when aerial lift pinned between basket and beam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28 42 m 4/17/96 struck by falling tower ladder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29 41 m 5/1/96 fell through opening after removed cover - 22'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30 32 m 5/3/96 fell from a communication tower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31 31 m 5/8/96 fell while metal decking - 36' - fall arrest system failed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32 40 m 5/14/96 unknown fall - found at base of a 30' ladder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33 33 m 5/22/96 fell while trying to land a bundle of decking - 25'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34 34 m 5/29/96 flammable liquid sump compartment exploded during torch cutting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35 43 m 5/29/96 fall from a steel beam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36 54 m 6/7/96 fell when stepped on unsecured metal decking - 19'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37 23 m 6/12/96 fell when sliding down a column - 32'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38 57 m 6/18/96 precast erector crushed by panel that slid off bearing pad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39 29 m 6/19/96 fell while removing metal guardrails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40 42 m 6/26/96 fell when unsecured decking gave way - 42'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41 42 m 6/28/96 fell off a beam when tripped on a flange - 15'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42 29 m 7/1/97 fall from a roof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43 42 m 7/19/96 struck by welded paddeye when it came loose when pulled by a come-a-long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44 32 m 11/11/96 Lost grip and fell while climbing a column - 20'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45 38 m 4/27/96 fell through floor opening on a roof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46 40 m 4/3/96 fell while removing sheet metal in preparation for metal decking - 25'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47 32 m 2/27/96 fell during precast panel erection - 209'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48 38 m 1/17/96 hooking slings up when crane wire rope hit power line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49 39 m 12/4/96 slipped off a steel beam - 19'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43" name="Shape 243"/>
          <p:cNvSpPr txBox="1">
            <a:spLocks noGrp="1"/>
          </p:cNvSpPr>
          <p:nvPr>
            <p:ph type="sldNum" idx="12"/>
          </p:nvPr>
        </p:nvSpPr>
        <p:spPr>
          <a:xfrm>
            <a:off x="3884612" y="8829675"/>
            <a:ext cx="2971800" cy="4650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New Roman"/>
                <a:ea typeface="Times New Roman"/>
                <a:cs typeface="Times New Roman"/>
                <a:sym typeface="Times New Roman"/>
              </a:rPr>
              <a:t>31</a:t>
            </a:fld>
            <a:endParaRPr lang="en-US"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67066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50" name="Shape 250"/>
          <p:cNvSpPr txBox="1">
            <a:spLocks noGrp="1"/>
          </p:cNvSpPr>
          <p:nvPr>
            <p:ph type="body" idx="1"/>
          </p:nvPr>
        </p:nvSpPr>
        <p:spPr>
          <a:xfrm>
            <a:off x="685800" y="4416425"/>
            <a:ext cx="5486400" cy="418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 26 m 7/29/96 fell unknown height in a water tower - welder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 31 m 8/5/96 welder fell when an unsecured beam dropped 10 feet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 34 m 8/9/96 fell while doing leading edge metal decking 28'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 38 m 8/23/96 welder fell when hit by crane load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5 27 m 8/29/96 fell when sliding a roof curb into place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6 54 m 9/10/96 fell while metal roof decking 16'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7 38 m 9/18/96 contacted power line on a roof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8 33 m 9/23/96 fell while laying steel decking - 25'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9 23 m 12/9/96 erector struck by collapsing precast wall during erection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10 39 m 12/12/96 connector fell off a steel beam - 19'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11 43 m 11/15/96 fell when crane load hit a joist - 12'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12 36 m 11/9/96 fell while positioning steel plate - 65'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13 40 m 10/28/96 fell off an unknown scaffold - 13'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14 55 m 10/22/96 welder fell from a roof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15 26 m 10/8/96 working from bridge removing stringers - fell 80'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16 37 m 10/07/96 fell through roof opening while moving hole cover - 25'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17 63 m 10/5/96 fell when a scaffold hit by crane load - 50'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18 49 m 9/26/96 fell while metal decking on a roof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19 55 m 9/24/96 fell while metal decking -20'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20 46 m 1/10/96 struck by crane boom during pin removal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21 48 m 1/28/96 fell while metal roof decking - 20'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22 32 m 2/7/96 fell while working on a roof - 16'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23 45 m 2/10/96 fell while metal roof decking 32'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24 27 m 2/29/96 crushed between truss and column during erection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25 28 m 3/19/96 fell when hit by falling rebar - 30'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26 51 m 3/20/96 fell off a concrete barrier into traffic and run over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27 43 m 4/9/96 crushed when aerial lift pinned between basket and beam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28 42 m 4/17/96 struck by falling tower ladder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29 41 m 5/1/96 fell through opening after removed cover - 22'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30 32 m 5/3/96 fell from a communication tower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31 31 m 5/8/96 fell while metal decking - 36' - fall arrest system failed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32 40 m 5/14/96 unknown fall - found at base of a 30' ladder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33 33 m 5/22/96 fell while trying to land a bundle of decking - 25'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34 34 m 5/29/96 flammable liquid sump compartment exploded during torch cutting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35 43 m 5/29/96 fall from a steel beam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36 54 m 6/7/96 fell when stepped on unsecured metal decking - 19'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37 23 m 6/12/96 fell when sliding down a column - 32'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38 57 m 6/18/96 precast erector crushed by panel that slid off bearing pad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39 29 m 6/19/96 fell while removing metal guardrails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40 42 m 6/26/96 fell when unsecured decking gave way - 42'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41 42 m 6/28/96 fell off a beam when tripped on a flange - 15'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42 29 m 7/1/97 fall from a roof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43 42 m 7/19/96 struck by welded paddeye when it came loose when pulled by a come-a-long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44 32 m 11/11/96 Lost grip and fell while climbing a column - 20'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45 38 m 4/27/96 fell through floor opening on a roof - unknown height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46 40 m 4/3/96 fell while removing sheet metal in preparation for metal decking - 25'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47 32 m 2/27/96 fell during precast panel erection - 209'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48 38 m 1/17/96 hooking slings up when crane wire rope hit power line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49 39 m 12/4/96 slipped off a steel beam - 19'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2" y="8829675"/>
            <a:ext cx="2971800" cy="4650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New Roman"/>
                <a:ea typeface="Times New Roman"/>
                <a:cs typeface="Times New Roman"/>
                <a:sym typeface="Times New Roman"/>
              </a:rPr>
              <a:t>32</a:t>
            </a:fld>
            <a:endParaRPr lang="en-US"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071788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258" name="Shape 25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7641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93" name="Shape 9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9421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265" name="Shape 26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9611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274" name="Shape 27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6835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2224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290" name="Shape 29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9134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297" name="Shape 29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6844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305" name="Shape 30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5629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312" name="Shape 31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1412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320" name="Shape 32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4886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326" name="Shape 32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879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335" name="Shape 33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982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186" name="Shape 18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1817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342" name="Shape 34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045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48" name="Shape 348"/>
          <p:cNvSpPr txBox="1">
            <a:spLocks noGrp="1"/>
          </p:cNvSpPr>
          <p:nvPr>
            <p:ph type="body" idx="1"/>
          </p:nvPr>
        </p:nvSpPr>
        <p:spPr>
          <a:xfrm>
            <a:off x="685800" y="4416425"/>
            <a:ext cx="5486399"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sng" strike="noStrike" cap="none">
                <a:solidFill>
                  <a:schemeClr val="hlink"/>
                </a:solidFill>
                <a:latin typeface="Calibri"/>
                <a:ea typeface="Calibri"/>
                <a:cs typeface="Calibri"/>
                <a:sym typeface="Calibri"/>
                <a:hlinkClick r:id="rId3"/>
              </a:rPr>
              <a:t>http://www.couriernews.com/view/full_story/23189349/article-Entergy-sues-contractors-for-ANO-accident?instance=top_news</a:t>
            </a:r>
          </a:p>
        </p:txBody>
      </p:sp>
      <p:sp>
        <p:nvSpPr>
          <p:cNvPr id="349" name="Shape 349"/>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New Roman"/>
                <a:ea typeface="Times New Roman"/>
                <a:cs typeface="Times New Roman"/>
                <a:sym typeface="Times New Roman"/>
              </a:rPr>
              <a:t>45</a:t>
            </a:fld>
            <a:endParaRPr lang="en-US"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49153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357" name="Shape 35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6734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367" name="Shape 36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280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382" name="Shape 38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2451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390" name="Shape 39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3538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398" name="Shape 39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736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407" name="Shape 40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9606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414" name="Shape 41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7046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422" name="Shape 42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9127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193" name="Shape 19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8081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429" name="Shape 42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3599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37" name="Shape 437"/>
          <p:cNvSpPr txBox="1">
            <a:spLocks noGrp="1"/>
          </p:cNvSpPr>
          <p:nvPr>
            <p:ph type="body" idx="1"/>
          </p:nvPr>
        </p:nvSpPr>
        <p:spPr>
          <a:xfrm>
            <a:off x="685800" y="4416425"/>
            <a:ext cx="5486399"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sng" strike="noStrike" cap="none">
                <a:solidFill>
                  <a:schemeClr val="hlink"/>
                </a:solidFill>
                <a:latin typeface="Calibri"/>
                <a:ea typeface="Calibri"/>
                <a:cs typeface="Calibri"/>
                <a:sym typeface="Calibri"/>
                <a:hlinkClick r:id="rId3"/>
              </a:rPr>
              <a:t>http://www.morelaw.com/verdicts/case.asp?n=&amp;s=IL&amp;d=58095</a:t>
            </a:r>
          </a:p>
          <a:p>
            <a:pPr marL="0" marR="0" lvl="0" indent="0" algn="l" rtl="0">
              <a:spcBef>
                <a:spcPts val="360"/>
              </a:spcBef>
              <a:spcAft>
                <a:spcPts val="0"/>
              </a:spcAft>
              <a:buSzPct val="25000"/>
              <a:buNone/>
            </a:pPr>
            <a:r>
              <a:rPr lang="en-US" sz="1200" b="0" i="0" u="sng" strike="noStrike" cap="none">
                <a:solidFill>
                  <a:schemeClr val="hlink"/>
                </a:solidFill>
                <a:latin typeface="Calibri"/>
                <a:ea typeface="Calibri"/>
                <a:cs typeface="Calibri"/>
                <a:sym typeface="Calibri"/>
                <a:hlinkClick r:id="rId4"/>
              </a:rPr>
              <a:t>http://tinleypark.patch.com/groups/police-and-fire/p/report-panduit-loses-record-64m-suit-over-fall-that-pb0d75c4806</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438" name="Shape 438"/>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New Roman"/>
                <a:ea typeface="Times New Roman"/>
                <a:cs typeface="Times New Roman"/>
                <a:sym typeface="Times New Roman"/>
              </a:rPr>
              <a:t>55</a:t>
            </a:fld>
            <a:endParaRPr lang="en-US"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91696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454" name="Shape 45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8764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477" name="Shape 47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68688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485" name="Shape 48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6215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493" name="Shape 49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6332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500" name="Shape 50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9942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507" name="Shape 50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41918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514" name="Shape 51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970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529" name="Shape 52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780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at approximately 8:30 a.m.</a:t>
            </a:r>
          </a:p>
          <a:p>
            <a:r>
              <a:rPr lang="en-US" dirty="0"/>
              <a:t>http://www.daily-journal.com/news/local/bourbonnais-ironworker-falls-to-death-in-wilmington/article_fe4c0004-d01d-5582-b737-4b8e9543fcb9.html</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Times New Roman"/>
                <a:ea typeface="Times New Roman"/>
                <a:cs typeface="Times New Roman"/>
                <a:sym typeface="Times New Roman"/>
              </a:rPr>
              <a:t>18</a:t>
            </a:fld>
            <a:endParaRPr lang="en-US"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033038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544" name="Shape 54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9766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567" name="Shape 56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68558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582" name="Shape 58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3118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589" name="Shape 58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60349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596" name="Shape 59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11591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604" name="Shape 60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03501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613" name="Shape 61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64505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Shape 620"/>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621" name="Shape 62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6178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txBox="1">
            <a:spLocks noGrp="1"/>
          </p:cNvSpPr>
          <p:nvPr>
            <p:ph type="body" idx="1"/>
          </p:nvPr>
        </p:nvSpPr>
        <p:spPr>
          <a:xfrm>
            <a:off x="685800" y="4416425"/>
            <a:ext cx="5486400" cy="4183200"/>
          </a:xfrm>
          <a:prstGeom prst="rect">
            <a:avLst/>
          </a:prstGeom>
        </p:spPr>
        <p:txBody>
          <a:bodyPr lIns="91425" tIns="91425" rIns="91425" bIns="91425" anchor="t" anchorCtr="0">
            <a:noAutofit/>
          </a:bodyPr>
          <a:lstStyle/>
          <a:p>
            <a:pPr lvl="0" rtl="0">
              <a:spcBef>
                <a:spcPts val="0"/>
              </a:spcBef>
              <a:buNone/>
            </a:pPr>
            <a:endParaRPr/>
          </a:p>
        </p:txBody>
      </p:sp>
      <p:sp>
        <p:nvSpPr>
          <p:cNvPr id="628" name="Shape 62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62711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635" name="Shape 63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5359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110" name="Shape 11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97553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643" name="Shape 64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383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117" name="Shape 11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7000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125" name="Shape 12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3518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140" name="Shape 14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1720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8" name="Shape 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9" name="Shape 1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Times New Roman"/>
                <a:ea typeface="Times New Roman"/>
                <a:cs typeface="Times New Roman"/>
                <a:sym typeface="Times New Roman"/>
              </a:rPr>
              <a:t>‹#›</a:t>
            </a:fld>
            <a:endParaRPr lang="en-US" sz="1200" b="0" i="0" u="none" strike="noStrike" cap="none">
              <a:solidFill>
                <a:srgbClr val="898989"/>
              </a:solidFill>
              <a:latin typeface="Times New Roman"/>
              <a:ea typeface="Times New Roman"/>
              <a:cs typeface="Times New Roman"/>
              <a:sym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98989"/>
                </a:solidFill>
                <a:latin typeface="Times New Roman"/>
                <a:ea typeface="Times New Roman"/>
                <a:cs typeface="Times New Roman"/>
                <a:sym typeface="Times New Roman"/>
              </a:rPr>
              <a:t>‹#›</a:t>
            </a:fld>
            <a:endParaRPr lang="en-US" sz="1200">
              <a:solidFill>
                <a:srgbClr val="898989"/>
              </a:solidFill>
              <a:latin typeface="Times New Roman"/>
              <a:ea typeface="Times New Roman"/>
              <a:cs typeface="Times New Roman"/>
              <a:sym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89" name="Shape 8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90" name="Shape 9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98989"/>
                </a:solidFill>
                <a:latin typeface="Times New Roman"/>
                <a:ea typeface="Times New Roman"/>
                <a:cs typeface="Times New Roman"/>
                <a:sym typeface="Times New Roman"/>
              </a:rPr>
              <a:t>‹#›</a:t>
            </a:fld>
            <a:endParaRPr lang="en-US" sz="1200">
              <a:solidFill>
                <a:srgbClr val="898989"/>
              </a:solidFill>
              <a:latin typeface="Times New Roman"/>
              <a:ea typeface="Times New Roman"/>
              <a:cs typeface="Times New Roman"/>
              <a:sym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0"/>
        <p:cNvGrpSpPr/>
        <p:nvPr/>
      </p:nvGrpSpPr>
      <p:grpSpPr>
        <a:xfrm>
          <a:off x="0" y="0"/>
          <a:ext cx="0" cy="0"/>
          <a:chOff x="0" y="0"/>
          <a:chExt cx="0" cy="0"/>
        </a:xfrm>
      </p:grpSpPr>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98989"/>
                </a:solidFill>
                <a:latin typeface="Times New Roman"/>
                <a:ea typeface="Times New Roman"/>
                <a:cs typeface="Times New Roman"/>
                <a:sym typeface="Times New Roman"/>
              </a:rPr>
              <a:t>‹#›</a:t>
            </a:fld>
            <a:endParaRPr lang="en-US" sz="1200">
              <a:solidFill>
                <a:srgbClr val="89898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29663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069B3-C71A-49CA-AA6D-4FE799BA4E10}"/>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377880-1033-44A0-9D9B-F1CA88E99220}"/>
              </a:ext>
            </a:extLst>
          </p:cNvPr>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6FC4BD-6137-4801-BB84-3F0400983A2F}"/>
              </a:ext>
            </a:extLst>
          </p:cNvPr>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F6D1D21-C5E5-48B9-AB86-EA13F149A8C0}"/>
              </a:ext>
            </a:extLst>
          </p:cNvPr>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6600415-7DFB-4CBD-B771-CFE4685CF8D9}"/>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E70F828E-0720-4438-95A7-616B9A3DCD8B}"/>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0EB497F0-874B-442E-A513-E5F48825A0BE}"/>
              </a:ext>
            </a:extLst>
          </p:cNvPr>
          <p:cNvSpPr>
            <a:spLocks noGrp="1"/>
          </p:cNvSpPr>
          <p:nvPr>
            <p:ph type="sldNum" sz="quarter" idx="12"/>
          </p:nvPr>
        </p:nvSpPr>
        <p:spPr>
          <a:xfrm>
            <a:off x="6553200" y="6248400"/>
            <a:ext cx="1905000" cy="457200"/>
          </a:xfrm>
        </p:spPr>
        <p:txBody>
          <a:bodyPr/>
          <a:lstStyle>
            <a:lvl1pPr>
              <a:defRPr/>
            </a:lvl1pPr>
          </a:lstStyle>
          <a:p>
            <a:fld id="{CCEF4B9D-9119-4BB1-8861-C0E2D8F09259}" type="slidenum">
              <a:rPr lang="en-US" altLang="en-US"/>
              <a:pPr/>
              <a:t>‹#›</a:t>
            </a:fld>
            <a:endParaRPr lang="en-US" altLang="en-US"/>
          </a:p>
        </p:txBody>
      </p:sp>
    </p:spTree>
    <p:extLst>
      <p:ext uri="{BB962C8B-B14F-4D97-AF65-F5344CB8AC3E}">
        <p14:creationId xmlns:p14="http://schemas.microsoft.com/office/powerpoint/2010/main" val="386566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Times New Roman"/>
                <a:ea typeface="Times New Roman"/>
                <a:cs typeface="Times New Roman"/>
                <a:sym typeface="Times New Roman"/>
              </a:rPr>
              <a:t>‹#›</a:t>
            </a:fld>
            <a:endParaRPr lang="en-US" sz="1200" b="0" i="0" u="none" strike="noStrike" cap="none">
              <a:solidFill>
                <a:srgbClr val="898989"/>
              </a:solidFill>
              <a:latin typeface="Times New Roman"/>
              <a:ea typeface="Times New Roman"/>
              <a:cs typeface="Times New Roman"/>
              <a:sym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98989"/>
                </a:solidFill>
                <a:latin typeface="Times New Roman"/>
                <a:ea typeface="Times New Roman"/>
                <a:cs typeface="Times New Roman"/>
                <a:sym typeface="Times New Roman"/>
              </a:rPr>
              <a:t>‹#›</a:t>
            </a:fld>
            <a:endParaRPr lang="en-US" sz="1200">
              <a:solidFill>
                <a:srgbClr val="898989"/>
              </a:solidFill>
              <a:latin typeface="Times New Roman"/>
              <a:ea typeface="Times New Roman"/>
              <a:cs typeface="Times New Roman"/>
              <a:sym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body" idx="1"/>
          </p:nvPr>
        </p:nvSpPr>
        <p:spPr>
          <a:xfrm>
            <a:off x="685800" y="1981200"/>
            <a:ext cx="3809999"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Shape 36"/>
          <p:cNvSpPr>
            <a:spLocks noGrp="1"/>
          </p:cNvSpPr>
          <p:nvPr>
            <p:ph type="clipArt" idx="2"/>
          </p:nvPr>
        </p:nvSpPr>
        <p:spPr>
          <a:xfrm>
            <a:off x="4648200" y="1981200"/>
            <a:ext cx="3809999"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98989"/>
                </a:solidFill>
                <a:latin typeface="Times New Roman"/>
                <a:ea typeface="Times New Roman"/>
                <a:cs typeface="Times New Roman"/>
                <a:sym typeface="Times New Roman"/>
              </a:rPr>
              <a:t>‹#›</a:t>
            </a:fld>
            <a:endParaRPr lang="en-US" sz="1200">
              <a:solidFill>
                <a:srgbClr val="898989"/>
              </a:solidFill>
              <a:latin typeface="Times New Roman"/>
              <a:ea typeface="Times New Roman"/>
              <a:cs typeface="Times New Roman"/>
              <a:sym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4"/>
        <p:cNvGrpSpPr/>
        <p:nvPr/>
      </p:nvGrpSpPr>
      <p:grpSpPr>
        <a:xfrm>
          <a:off x="0" y="0"/>
          <a:ext cx="0" cy="0"/>
          <a:chOff x="0" y="0"/>
          <a:chExt cx="0" cy="0"/>
        </a:xfrm>
      </p:grpSpPr>
      <p:sp>
        <p:nvSpPr>
          <p:cNvPr id="45" name="Shape 4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98989"/>
                </a:solidFill>
                <a:latin typeface="Times New Roman"/>
                <a:ea typeface="Times New Roman"/>
                <a:cs typeface="Times New Roman"/>
                <a:sym typeface="Times New Roman"/>
              </a:rPr>
              <a:t>‹#›</a:t>
            </a:fld>
            <a:endParaRPr lang="en-US" sz="1200">
              <a:solidFill>
                <a:srgbClr val="898989"/>
              </a:solidFill>
              <a:latin typeface="Times New Roman"/>
              <a:ea typeface="Times New Roman"/>
              <a:cs typeface="Times New Roman"/>
              <a:sym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4" name="Shape 5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98989"/>
                </a:solidFill>
                <a:latin typeface="Times New Roman"/>
                <a:ea typeface="Times New Roman"/>
                <a:cs typeface="Times New Roman"/>
                <a:sym typeface="Times New Roman"/>
              </a:rPr>
              <a:t>‹#›</a:t>
            </a:fld>
            <a:endParaRPr lang="en-US" sz="1200">
              <a:solidFill>
                <a:srgbClr val="898989"/>
              </a:solidFill>
              <a:latin typeface="Times New Roman"/>
              <a:ea typeface="Times New Roman"/>
              <a:cs typeface="Times New Roman"/>
              <a:sym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98989"/>
                </a:solidFill>
                <a:latin typeface="Times New Roman"/>
                <a:ea typeface="Times New Roman"/>
                <a:cs typeface="Times New Roman"/>
                <a:sym typeface="Times New Roman"/>
              </a:rPr>
              <a:t>‹#›</a:t>
            </a:fld>
            <a:endParaRPr lang="en-US" sz="1200">
              <a:solidFill>
                <a:srgbClr val="898989"/>
              </a:solidFill>
              <a:latin typeface="Times New Roman"/>
              <a:ea typeface="Times New Roman"/>
              <a:cs typeface="Times New Roman"/>
              <a:sym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98989"/>
                </a:solidFill>
                <a:latin typeface="Times New Roman"/>
                <a:ea typeface="Times New Roman"/>
                <a:cs typeface="Times New Roman"/>
                <a:sym typeface="Times New Roman"/>
              </a:rPr>
              <a:t>‹#›</a:t>
            </a:fld>
            <a:endParaRPr lang="en-US" sz="1200">
              <a:solidFill>
                <a:srgbClr val="898989"/>
              </a:solidFill>
              <a:latin typeface="Times New Roman"/>
              <a:ea typeface="Times New Roman"/>
              <a:cs typeface="Times New Roman"/>
              <a:sym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4" name="Shape 7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98989"/>
                </a:solidFill>
                <a:latin typeface="Times New Roman"/>
                <a:ea typeface="Times New Roman"/>
                <a:cs typeface="Times New Roman"/>
                <a:sym typeface="Times New Roman"/>
              </a:rPr>
              <a:t>‹#›</a:t>
            </a:fld>
            <a:endParaRPr lang="en-US" sz="1200">
              <a:solidFill>
                <a:srgbClr val="898989"/>
              </a:solidFill>
              <a:latin typeface="Times New Roman"/>
              <a:ea typeface="Times New Roman"/>
              <a:cs typeface="Times New Roman"/>
              <a:sym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Times New Roman"/>
                <a:ea typeface="Times New Roman"/>
                <a:cs typeface="Times New Roman"/>
                <a:sym typeface="Times New Roman"/>
              </a:rPr>
              <a:t>‹#›</a:t>
            </a:fld>
            <a:endParaRPr lang="en-US" sz="1200" b="0" i="0" u="none" strike="noStrike" cap="none">
              <a:solidFill>
                <a:srgbClr val="898989"/>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6.jpg"/></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9.jp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84.jp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08.jpg"/></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Casino Collapse</a:t>
            </a:r>
          </a:p>
        </p:txBody>
      </p:sp>
      <p:pic>
        <p:nvPicPr>
          <p:cNvPr id="105" name="Shape 105"/>
          <p:cNvPicPr preferRelativeResize="0">
            <a:picLocks noGrp="1"/>
          </p:cNvPicPr>
          <p:nvPr>
            <p:ph type="body" idx="1"/>
          </p:nvPr>
        </p:nvPicPr>
        <p:blipFill rotWithShape="1">
          <a:blip r:embed="rId3">
            <a:alphaModFix/>
          </a:blip>
          <a:srcRect/>
          <a:stretch/>
        </p:blipFill>
        <p:spPr>
          <a:xfrm>
            <a:off x="429249" y="1565275"/>
            <a:ext cx="3525000" cy="2388900"/>
          </a:xfrm>
          <a:prstGeom prst="rect">
            <a:avLst/>
          </a:prstGeom>
          <a:noFill/>
          <a:ln>
            <a:noFill/>
          </a:ln>
        </p:spPr>
      </p:pic>
      <p:pic>
        <p:nvPicPr>
          <p:cNvPr id="106" name="Shape 106"/>
          <p:cNvPicPr preferRelativeResize="0"/>
          <p:nvPr/>
        </p:nvPicPr>
        <p:blipFill rotWithShape="1">
          <a:blip r:embed="rId4">
            <a:alphaModFix/>
          </a:blip>
          <a:srcRect/>
          <a:stretch/>
        </p:blipFill>
        <p:spPr>
          <a:xfrm>
            <a:off x="429250" y="4110350"/>
            <a:ext cx="3557100" cy="2388900"/>
          </a:xfrm>
          <a:prstGeom prst="rect">
            <a:avLst/>
          </a:prstGeom>
          <a:noFill/>
          <a:ln>
            <a:noFill/>
          </a:ln>
        </p:spPr>
      </p:pic>
      <p:pic>
        <p:nvPicPr>
          <p:cNvPr id="107" name="Shape 107"/>
          <p:cNvPicPr preferRelativeResize="0"/>
          <p:nvPr/>
        </p:nvPicPr>
        <p:blipFill rotWithShape="1">
          <a:blip r:embed="rId5">
            <a:alphaModFix/>
          </a:blip>
          <a:srcRect/>
          <a:stretch/>
        </p:blipFill>
        <p:spPr>
          <a:xfrm>
            <a:off x="4074575" y="2346775"/>
            <a:ext cx="4622700" cy="3254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18A6F-BD92-43B7-AA71-B70561523630}"/>
              </a:ext>
            </a:extLst>
          </p:cNvPr>
          <p:cNvSpPr>
            <a:spLocks noGrp="1"/>
          </p:cNvSpPr>
          <p:nvPr>
            <p:ph type="title"/>
          </p:nvPr>
        </p:nvSpPr>
        <p:spPr/>
        <p:txBody>
          <a:bodyPr/>
          <a:lstStyle/>
          <a:p>
            <a:r>
              <a:rPr lang="en-US"/>
              <a:t>Oct </a:t>
            </a:r>
            <a:r>
              <a:rPr lang="en-US" dirty="0"/>
              <a:t>2019</a:t>
            </a:r>
          </a:p>
        </p:txBody>
      </p:sp>
      <p:pic>
        <p:nvPicPr>
          <p:cNvPr id="4" name="Picture 3" descr="A picture containing outdoor, wooden&#10;&#10;Description automatically generated">
            <a:extLst>
              <a:ext uri="{FF2B5EF4-FFF2-40B4-BE49-F238E27FC236}">
                <a16:creationId xmlns:a16="http://schemas.microsoft.com/office/drawing/2014/main" id="{69B6B283-CDEB-4A9D-A5B1-2C2A8EF08405}"/>
              </a:ext>
            </a:extLst>
          </p:cNvPr>
          <p:cNvPicPr>
            <a:picLocks noChangeAspect="1"/>
          </p:cNvPicPr>
          <p:nvPr/>
        </p:nvPicPr>
        <p:blipFill>
          <a:blip r:embed="rId2"/>
          <a:stretch>
            <a:fillRect/>
          </a:stretch>
        </p:blipFill>
        <p:spPr>
          <a:xfrm>
            <a:off x="241077" y="1600021"/>
            <a:ext cx="4330923" cy="4083260"/>
          </a:xfrm>
          <a:prstGeom prst="rect">
            <a:avLst/>
          </a:prstGeom>
        </p:spPr>
      </p:pic>
    </p:spTree>
    <p:extLst>
      <p:ext uri="{BB962C8B-B14F-4D97-AF65-F5344CB8AC3E}">
        <p14:creationId xmlns:p14="http://schemas.microsoft.com/office/powerpoint/2010/main" val="2469680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86D7-559A-4FA9-883D-16B6E68B2766}"/>
              </a:ext>
            </a:extLst>
          </p:cNvPr>
          <p:cNvSpPr>
            <a:spLocks noGrp="1"/>
          </p:cNvSpPr>
          <p:nvPr>
            <p:ph type="title"/>
          </p:nvPr>
        </p:nvSpPr>
        <p:spPr/>
        <p:txBody>
          <a:bodyPr/>
          <a:lstStyle/>
          <a:p>
            <a:r>
              <a:rPr lang="en-US" dirty="0"/>
              <a:t>Oct 2019</a:t>
            </a:r>
          </a:p>
        </p:txBody>
      </p:sp>
      <p:sp>
        <p:nvSpPr>
          <p:cNvPr id="3" name="Text Placeholder 2">
            <a:extLst>
              <a:ext uri="{FF2B5EF4-FFF2-40B4-BE49-F238E27FC236}">
                <a16:creationId xmlns:a16="http://schemas.microsoft.com/office/drawing/2014/main" id="{8354A784-A8FE-4787-B63A-7072C447C327}"/>
              </a:ext>
            </a:extLst>
          </p:cNvPr>
          <p:cNvSpPr>
            <a:spLocks noGrp="1"/>
          </p:cNvSpPr>
          <p:nvPr>
            <p:ph type="body" idx="1"/>
          </p:nvPr>
        </p:nvSpPr>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E32C4711-9886-439F-B6EC-81EB86A4E773}"/>
              </a:ext>
            </a:extLst>
          </p:cNvPr>
          <p:cNvPicPr>
            <a:picLocks noChangeAspect="1"/>
          </p:cNvPicPr>
          <p:nvPr/>
        </p:nvPicPr>
        <p:blipFill>
          <a:blip r:embed="rId2"/>
          <a:stretch>
            <a:fillRect/>
          </a:stretch>
        </p:blipFill>
        <p:spPr>
          <a:xfrm>
            <a:off x="560717" y="1272665"/>
            <a:ext cx="8022566" cy="5374493"/>
          </a:xfrm>
          <a:prstGeom prst="rect">
            <a:avLst/>
          </a:prstGeom>
        </p:spPr>
      </p:pic>
    </p:spTree>
    <p:extLst>
      <p:ext uri="{BB962C8B-B14F-4D97-AF65-F5344CB8AC3E}">
        <p14:creationId xmlns:p14="http://schemas.microsoft.com/office/powerpoint/2010/main" val="3397817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86D7-559A-4FA9-883D-16B6E68B2766}"/>
              </a:ext>
            </a:extLst>
          </p:cNvPr>
          <p:cNvSpPr>
            <a:spLocks noGrp="1"/>
          </p:cNvSpPr>
          <p:nvPr>
            <p:ph type="title"/>
          </p:nvPr>
        </p:nvSpPr>
        <p:spPr>
          <a:xfrm>
            <a:off x="457200" y="274637"/>
            <a:ext cx="3881887" cy="1143000"/>
          </a:xfrm>
        </p:spPr>
        <p:txBody>
          <a:bodyPr/>
          <a:lstStyle/>
          <a:p>
            <a:r>
              <a:rPr lang="en-US" dirty="0"/>
              <a:t>Oct 2019</a:t>
            </a:r>
          </a:p>
        </p:txBody>
      </p:sp>
      <p:pic>
        <p:nvPicPr>
          <p:cNvPr id="6" name="Picture 5" descr="A close up of a device&#10;&#10;Description automatically generated">
            <a:extLst>
              <a:ext uri="{FF2B5EF4-FFF2-40B4-BE49-F238E27FC236}">
                <a16:creationId xmlns:a16="http://schemas.microsoft.com/office/drawing/2014/main" id="{1E88C8A9-D9FE-4301-9C10-E7A3482119F7}"/>
              </a:ext>
            </a:extLst>
          </p:cNvPr>
          <p:cNvPicPr>
            <a:picLocks noChangeAspect="1"/>
          </p:cNvPicPr>
          <p:nvPr/>
        </p:nvPicPr>
        <p:blipFill>
          <a:blip r:embed="rId2"/>
          <a:stretch>
            <a:fillRect/>
          </a:stretch>
        </p:blipFill>
        <p:spPr>
          <a:xfrm>
            <a:off x="4339087" y="0"/>
            <a:ext cx="4951562" cy="6858000"/>
          </a:xfrm>
          <a:prstGeom prst="rect">
            <a:avLst/>
          </a:prstGeom>
        </p:spPr>
      </p:pic>
      <p:pic>
        <p:nvPicPr>
          <p:cNvPr id="8" name="Picture 7">
            <a:extLst>
              <a:ext uri="{FF2B5EF4-FFF2-40B4-BE49-F238E27FC236}">
                <a16:creationId xmlns:a16="http://schemas.microsoft.com/office/drawing/2014/main" id="{EAEAA97B-FB6C-4BC5-9619-9EDAFFFC1923}"/>
              </a:ext>
            </a:extLst>
          </p:cNvPr>
          <p:cNvPicPr>
            <a:picLocks noChangeAspect="1"/>
          </p:cNvPicPr>
          <p:nvPr/>
        </p:nvPicPr>
        <p:blipFill>
          <a:blip r:embed="rId3"/>
          <a:stretch>
            <a:fillRect/>
          </a:stretch>
        </p:blipFill>
        <p:spPr>
          <a:xfrm>
            <a:off x="1074168" y="1989017"/>
            <a:ext cx="2647950" cy="1724025"/>
          </a:xfrm>
          <a:prstGeom prst="rect">
            <a:avLst/>
          </a:prstGeom>
        </p:spPr>
      </p:pic>
    </p:spTree>
    <p:extLst>
      <p:ext uri="{BB962C8B-B14F-4D97-AF65-F5344CB8AC3E}">
        <p14:creationId xmlns:p14="http://schemas.microsoft.com/office/powerpoint/2010/main" val="2600104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1EA7-E8D9-4CE6-AACE-9E547CC13554}"/>
              </a:ext>
            </a:extLst>
          </p:cNvPr>
          <p:cNvSpPr>
            <a:spLocks noGrp="1"/>
          </p:cNvSpPr>
          <p:nvPr>
            <p:ph type="title"/>
          </p:nvPr>
        </p:nvSpPr>
        <p:spPr>
          <a:xfrm>
            <a:off x="4957948" y="274637"/>
            <a:ext cx="3728852" cy="1143000"/>
          </a:xfrm>
        </p:spPr>
        <p:txBody>
          <a:bodyPr/>
          <a:lstStyle/>
          <a:p>
            <a:r>
              <a:rPr lang="en-US" dirty="0"/>
              <a:t>Oct 2018</a:t>
            </a:r>
          </a:p>
        </p:txBody>
      </p:sp>
      <p:pic>
        <p:nvPicPr>
          <p:cNvPr id="5" name="Picture 4">
            <a:extLst>
              <a:ext uri="{FF2B5EF4-FFF2-40B4-BE49-F238E27FC236}">
                <a16:creationId xmlns:a16="http://schemas.microsoft.com/office/drawing/2014/main" id="{72B68692-F15E-43E4-830E-544D3117D9A0}"/>
              </a:ext>
            </a:extLst>
          </p:cNvPr>
          <p:cNvPicPr>
            <a:picLocks noChangeAspect="1"/>
          </p:cNvPicPr>
          <p:nvPr/>
        </p:nvPicPr>
        <p:blipFill>
          <a:blip r:embed="rId2"/>
          <a:stretch>
            <a:fillRect/>
          </a:stretch>
        </p:blipFill>
        <p:spPr>
          <a:xfrm>
            <a:off x="106877" y="1341891"/>
            <a:ext cx="6988629" cy="5241472"/>
          </a:xfrm>
          <a:prstGeom prst="rect">
            <a:avLst/>
          </a:prstGeom>
        </p:spPr>
      </p:pic>
      <p:sp>
        <p:nvSpPr>
          <p:cNvPr id="6" name="Rectangle 5">
            <a:extLst>
              <a:ext uri="{FF2B5EF4-FFF2-40B4-BE49-F238E27FC236}">
                <a16:creationId xmlns:a16="http://schemas.microsoft.com/office/drawing/2014/main" id="{4CD30B19-12E0-455E-A64C-FE428E5B5731}"/>
              </a:ext>
            </a:extLst>
          </p:cNvPr>
          <p:cNvSpPr/>
          <p:nvPr/>
        </p:nvSpPr>
        <p:spPr>
          <a:xfrm>
            <a:off x="106877" y="214684"/>
            <a:ext cx="4572000" cy="954107"/>
          </a:xfrm>
          <a:prstGeom prst="rect">
            <a:avLst/>
          </a:prstGeom>
        </p:spPr>
        <p:txBody>
          <a:bodyPr>
            <a:spAutoFit/>
          </a:bodyPr>
          <a:lstStyle/>
          <a:p>
            <a:r>
              <a:rPr lang="en-US" dirty="0"/>
              <a:t>A crane was lifting beams from a semitrailer Tuesday morning at a nine-story apartment building under construction in Evanston when the beam fell onto the workers. </a:t>
            </a:r>
          </a:p>
        </p:txBody>
      </p:sp>
    </p:spTree>
    <p:extLst>
      <p:ext uri="{BB962C8B-B14F-4D97-AF65-F5344CB8AC3E}">
        <p14:creationId xmlns:p14="http://schemas.microsoft.com/office/powerpoint/2010/main" val="2773773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D9766A-60B4-4324-9CF3-D72CDE302665}"/>
              </a:ext>
            </a:extLst>
          </p:cNvPr>
          <p:cNvSpPr>
            <a:spLocks noGrp="1"/>
          </p:cNvSpPr>
          <p:nvPr>
            <p:ph type="title"/>
          </p:nvPr>
        </p:nvSpPr>
        <p:spPr>
          <a:xfrm>
            <a:off x="5510150" y="274637"/>
            <a:ext cx="3176649" cy="1143000"/>
          </a:xfrm>
        </p:spPr>
        <p:txBody>
          <a:bodyPr/>
          <a:lstStyle/>
          <a:p>
            <a:r>
              <a:rPr lang="en-US" dirty="0"/>
              <a:t>Cont.</a:t>
            </a:r>
          </a:p>
        </p:txBody>
      </p:sp>
      <p:pic>
        <p:nvPicPr>
          <p:cNvPr id="8" name="Picture 7">
            <a:extLst>
              <a:ext uri="{FF2B5EF4-FFF2-40B4-BE49-F238E27FC236}">
                <a16:creationId xmlns:a16="http://schemas.microsoft.com/office/drawing/2014/main" id="{32C1142A-16FF-4DF6-A909-1981ADAFA321}"/>
              </a:ext>
            </a:extLst>
          </p:cNvPr>
          <p:cNvPicPr>
            <a:picLocks noChangeAspect="1"/>
          </p:cNvPicPr>
          <p:nvPr/>
        </p:nvPicPr>
        <p:blipFill>
          <a:blip r:embed="rId2"/>
          <a:stretch>
            <a:fillRect/>
          </a:stretch>
        </p:blipFill>
        <p:spPr>
          <a:xfrm>
            <a:off x="0" y="0"/>
            <a:ext cx="5155292" cy="6858000"/>
          </a:xfrm>
          <a:prstGeom prst="rect">
            <a:avLst/>
          </a:prstGeom>
        </p:spPr>
      </p:pic>
      <p:sp>
        <p:nvSpPr>
          <p:cNvPr id="9" name="Rectangle 8">
            <a:extLst>
              <a:ext uri="{FF2B5EF4-FFF2-40B4-BE49-F238E27FC236}">
                <a16:creationId xmlns:a16="http://schemas.microsoft.com/office/drawing/2014/main" id="{A2E67E37-0B4D-4074-A5D1-069F370A9C9F}"/>
              </a:ext>
            </a:extLst>
          </p:cNvPr>
          <p:cNvSpPr/>
          <p:nvPr/>
        </p:nvSpPr>
        <p:spPr>
          <a:xfrm>
            <a:off x="5094514" y="2092673"/>
            <a:ext cx="2962894" cy="954107"/>
          </a:xfrm>
          <a:prstGeom prst="rect">
            <a:avLst/>
          </a:prstGeom>
        </p:spPr>
        <p:txBody>
          <a:bodyPr wrap="square">
            <a:spAutoFit/>
          </a:bodyPr>
          <a:lstStyle/>
          <a:p>
            <a:r>
              <a:rPr lang="en-US" dirty="0"/>
              <a:t>"A crane was unloading stabilization columns from the back of a truck when the crane's rigging failed,"</a:t>
            </a:r>
          </a:p>
        </p:txBody>
      </p:sp>
      <p:pic>
        <p:nvPicPr>
          <p:cNvPr id="2" name="Picture 1">
            <a:extLst>
              <a:ext uri="{FF2B5EF4-FFF2-40B4-BE49-F238E27FC236}">
                <a16:creationId xmlns:a16="http://schemas.microsoft.com/office/drawing/2014/main" id="{B985B145-4C96-4BB6-A1A4-2AA07B9CCA84}"/>
              </a:ext>
            </a:extLst>
          </p:cNvPr>
          <p:cNvPicPr>
            <a:picLocks noChangeAspect="1"/>
          </p:cNvPicPr>
          <p:nvPr/>
        </p:nvPicPr>
        <p:blipFill>
          <a:blip r:embed="rId3"/>
          <a:stretch>
            <a:fillRect/>
          </a:stretch>
        </p:blipFill>
        <p:spPr>
          <a:xfrm>
            <a:off x="5155292" y="3757102"/>
            <a:ext cx="3988708" cy="2243648"/>
          </a:xfrm>
          <a:prstGeom prst="rect">
            <a:avLst/>
          </a:prstGeom>
        </p:spPr>
      </p:pic>
    </p:spTree>
    <p:extLst>
      <p:ext uri="{BB962C8B-B14F-4D97-AF65-F5344CB8AC3E}">
        <p14:creationId xmlns:p14="http://schemas.microsoft.com/office/powerpoint/2010/main" val="4232176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May 2017</a:t>
            </a:r>
          </a:p>
        </p:txBody>
      </p:sp>
      <p:sp>
        <p:nvSpPr>
          <p:cNvPr id="4" name="Text Placeholder 3"/>
          <p:cNvSpPr>
            <a:spLocks noGrp="1"/>
          </p:cNvSpPr>
          <p:nvPr>
            <p:ph type="body" idx="1"/>
          </p:nvPr>
        </p:nvSpPr>
        <p:spPr/>
        <p:txBody>
          <a:bodyPr/>
          <a:lstStyle/>
          <a:p>
            <a:r>
              <a:rPr lang="en-US" dirty="0"/>
              <a:t>Laying grating</a:t>
            </a:r>
          </a:p>
          <a:p>
            <a:r>
              <a:rPr lang="en-US" dirty="0"/>
              <a:t>Fell 8 feet</a:t>
            </a:r>
          </a:p>
          <a:p>
            <a:r>
              <a:rPr lang="en-US" dirty="0"/>
              <a:t>Broke vertebra in back</a:t>
            </a:r>
          </a:p>
        </p:txBody>
      </p:sp>
      <p:pic>
        <p:nvPicPr>
          <p:cNvPr id="7" name="Picture 6" descr="A group of people around each other&#10;&#10;Description generated with high confidence"/>
          <p:cNvPicPr>
            <a:picLocks noChangeAspect="1"/>
          </p:cNvPicPr>
          <p:nvPr/>
        </p:nvPicPr>
        <p:blipFill>
          <a:blip r:embed="rId2"/>
          <a:stretch>
            <a:fillRect/>
          </a:stretch>
        </p:blipFill>
        <p:spPr>
          <a:xfrm>
            <a:off x="6379164" y="1600199"/>
            <a:ext cx="2446784" cy="4120899"/>
          </a:xfrm>
          <a:prstGeom prst="rect">
            <a:avLst/>
          </a:prstGeom>
        </p:spPr>
      </p:pic>
    </p:spTree>
    <p:extLst>
      <p:ext uri="{BB962C8B-B14F-4D97-AF65-F5344CB8AC3E}">
        <p14:creationId xmlns:p14="http://schemas.microsoft.com/office/powerpoint/2010/main" val="232536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Leading Edge</a:t>
            </a:r>
          </a:p>
        </p:txBody>
      </p:sp>
      <p:pic>
        <p:nvPicPr>
          <p:cNvPr id="5" name="Picture 4"/>
          <p:cNvPicPr>
            <a:picLocks noChangeAspect="1"/>
          </p:cNvPicPr>
          <p:nvPr/>
        </p:nvPicPr>
        <p:blipFill>
          <a:blip r:embed="rId2"/>
          <a:stretch>
            <a:fillRect/>
          </a:stretch>
        </p:blipFill>
        <p:spPr>
          <a:xfrm>
            <a:off x="6130787" y="1547398"/>
            <a:ext cx="2209800" cy="2066925"/>
          </a:xfrm>
          <a:prstGeom prst="rect">
            <a:avLst/>
          </a:prstGeom>
        </p:spPr>
      </p:pic>
      <p:pic>
        <p:nvPicPr>
          <p:cNvPr id="6" name="Picture 5"/>
          <p:cNvPicPr>
            <a:picLocks noChangeAspect="1"/>
          </p:cNvPicPr>
          <p:nvPr/>
        </p:nvPicPr>
        <p:blipFill>
          <a:blip r:embed="rId3"/>
          <a:stretch>
            <a:fillRect/>
          </a:stretch>
        </p:blipFill>
        <p:spPr>
          <a:xfrm>
            <a:off x="3103286" y="1547398"/>
            <a:ext cx="2619375" cy="1743075"/>
          </a:xfrm>
          <a:prstGeom prst="rect">
            <a:avLst/>
          </a:prstGeom>
        </p:spPr>
      </p:pic>
      <p:pic>
        <p:nvPicPr>
          <p:cNvPr id="7" name="Picture 6"/>
          <p:cNvPicPr>
            <a:picLocks noChangeAspect="1"/>
          </p:cNvPicPr>
          <p:nvPr/>
        </p:nvPicPr>
        <p:blipFill>
          <a:blip r:embed="rId4"/>
          <a:stretch>
            <a:fillRect/>
          </a:stretch>
        </p:blipFill>
        <p:spPr>
          <a:xfrm>
            <a:off x="5554524" y="3734766"/>
            <a:ext cx="3362325" cy="1362075"/>
          </a:xfrm>
          <a:prstGeom prst="rect">
            <a:avLst/>
          </a:prstGeom>
        </p:spPr>
      </p:pic>
      <p:pic>
        <p:nvPicPr>
          <p:cNvPr id="8" name="Picture 7"/>
          <p:cNvPicPr>
            <a:picLocks noChangeAspect="1"/>
          </p:cNvPicPr>
          <p:nvPr/>
        </p:nvPicPr>
        <p:blipFill>
          <a:blip r:embed="rId5"/>
          <a:stretch>
            <a:fillRect/>
          </a:stretch>
        </p:blipFill>
        <p:spPr>
          <a:xfrm>
            <a:off x="792231" y="1547398"/>
            <a:ext cx="1876425" cy="2428875"/>
          </a:xfrm>
          <a:prstGeom prst="rect">
            <a:avLst/>
          </a:prstGeom>
        </p:spPr>
      </p:pic>
      <p:pic>
        <p:nvPicPr>
          <p:cNvPr id="9" name="Picture 8"/>
          <p:cNvPicPr>
            <a:picLocks noChangeAspect="1"/>
          </p:cNvPicPr>
          <p:nvPr/>
        </p:nvPicPr>
        <p:blipFill>
          <a:blip r:embed="rId6"/>
          <a:stretch>
            <a:fillRect/>
          </a:stretch>
        </p:blipFill>
        <p:spPr>
          <a:xfrm>
            <a:off x="2668656" y="3651732"/>
            <a:ext cx="2724150" cy="1676400"/>
          </a:xfrm>
          <a:prstGeom prst="rect">
            <a:avLst/>
          </a:prstGeom>
        </p:spPr>
      </p:pic>
      <p:pic>
        <p:nvPicPr>
          <p:cNvPr id="10" name="Picture 9"/>
          <p:cNvPicPr>
            <a:picLocks noChangeAspect="1"/>
          </p:cNvPicPr>
          <p:nvPr/>
        </p:nvPicPr>
        <p:blipFill>
          <a:blip r:embed="rId7"/>
          <a:stretch>
            <a:fillRect/>
          </a:stretch>
        </p:blipFill>
        <p:spPr>
          <a:xfrm>
            <a:off x="31991" y="5257800"/>
            <a:ext cx="2857500" cy="1600200"/>
          </a:xfrm>
          <a:prstGeom prst="rect">
            <a:avLst/>
          </a:prstGeom>
        </p:spPr>
      </p:pic>
      <p:pic>
        <p:nvPicPr>
          <p:cNvPr id="11" name="Picture 10"/>
          <p:cNvPicPr>
            <a:picLocks noChangeAspect="1"/>
          </p:cNvPicPr>
          <p:nvPr/>
        </p:nvPicPr>
        <p:blipFill>
          <a:blip r:embed="rId8"/>
          <a:stretch>
            <a:fillRect/>
          </a:stretch>
        </p:blipFill>
        <p:spPr>
          <a:xfrm>
            <a:off x="2547626" y="5241027"/>
            <a:ext cx="2495550" cy="1828800"/>
          </a:xfrm>
          <a:prstGeom prst="rect">
            <a:avLst/>
          </a:prstGeom>
        </p:spPr>
      </p:pic>
      <p:pic>
        <p:nvPicPr>
          <p:cNvPr id="12" name="Picture 11"/>
          <p:cNvPicPr>
            <a:picLocks noChangeAspect="1"/>
          </p:cNvPicPr>
          <p:nvPr/>
        </p:nvPicPr>
        <p:blipFill>
          <a:blip r:embed="rId9"/>
          <a:stretch>
            <a:fillRect/>
          </a:stretch>
        </p:blipFill>
        <p:spPr>
          <a:xfrm>
            <a:off x="5470972" y="5217284"/>
            <a:ext cx="2628900" cy="1733550"/>
          </a:xfrm>
          <a:prstGeom prst="rect">
            <a:avLst/>
          </a:prstGeom>
        </p:spPr>
      </p:pic>
    </p:spTree>
    <p:extLst>
      <p:ext uri="{BB962C8B-B14F-4D97-AF65-F5344CB8AC3E}">
        <p14:creationId xmlns:p14="http://schemas.microsoft.com/office/powerpoint/2010/main" val="409187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6D43-CF24-481E-BB13-0A0650500CDA}"/>
              </a:ext>
            </a:extLst>
          </p:cNvPr>
          <p:cNvSpPr>
            <a:spLocks noGrp="1"/>
          </p:cNvSpPr>
          <p:nvPr>
            <p:ph type="title"/>
          </p:nvPr>
        </p:nvSpPr>
        <p:spPr/>
        <p:txBody>
          <a:bodyPr/>
          <a:lstStyle/>
          <a:p>
            <a:r>
              <a:rPr lang="en-US" dirty="0"/>
              <a:t>Mar 2018</a:t>
            </a:r>
          </a:p>
        </p:txBody>
      </p:sp>
      <p:pic>
        <p:nvPicPr>
          <p:cNvPr id="5" name="Content Placeholder 4">
            <a:extLst>
              <a:ext uri="{FF2B5EF4-FFF2-40B4-BE49-F238E27FC236}">
                <a16:creationId xmlns:a16="http://schemas.microsoft.com/office/drawing/2014/main" id="{287A4DD4-9537-4862-9402-D55B1F9F465C}"/>
              </a:ext>
            </a:extLst>
          </p:cNvPr>
          <p:cNvPicPr>
            <a:picLocks noGrp="1" noChangeAspect="1"/>
          </p:cNvPicPr>
          <p:nvPr>
            <p:ph sz="half" idx="1"/>
          </p:nvPr>
        </p:nvPicPr>
        <p:blipFill>
          <a:blip r:embed="rId2"/>
          <a:stretch>
            <a:fillRect/>
          </a:stretch>
        </p:blipFill>
        <p:spPr>
          <a:xfrm>
            <a:off x="-12350" y="3243025"/>
            <a:ext cx="3583881" cy="2428637"/>
          </a:xfrm>
          <a:prstGeom prst="rect">
            <a:avLst/>
          </a:prstGeom>
        </p:spPr>
      </p:pic>
      <p:pic>
        <p:nvPicPr>
          <p:cNvPr id="6" name="Content Placeholder 5">
            <a:extLst>
              <a:ext uri="{FF2B5EF4-FFF2-40B4-BE49-F238E27FC236}">
                <a16:creationId xmlns:a16="http://schemas.microsoft.com/office/drawing/2014/main" id="{34C67DE2-F3D5-4870-82F8-C80376CDA401}"/>
              </a:ext>
            </a:extLst>
          </p:cNvPr>
          <p:cNvPicPr>
            <a:picLocks noGrp="1" noChangeAspect="1"/>
          </p:cNvPicPr>
          <p:nvPr>
            <p:ph sz="half" idx="2"/>
          </p:nvPr>
        </p:nvPicPr>
        <p:blipFill>
          <a:blip r:embed="rId3"/>
          <a:stretch>
            <a:fillRect/>
          </a:stretch>
        </p:blipFill>
        <p:spPr>
          <a:xfrm>
            <a:off x="5254359" y="2454949"/>
            <a:ext cx="3750814" cy="2174201"/>
          </a:xfrm>
          <a:prstGeom prst="rect">
            <a:avLst/>
          </a:prstGeom>
        </p:spPr>
      </p:pic>
      <p:pic>
        <p:nvPicPr>
          <p:cNvPr id="7" name="Picture 6">
            <a:extLst>
              <a:ext uri="{FF2B5EF4-FFF2-40B4-BE49-F238E27FC236}">
                <a16:creationId xmlns:a16="http://schemas.microsoft.com/office/drawing/2014/main" id="{09B41208-B72C-48B2-933D-92288F2DC097}"/>
              </a:ext>
            </a:extLst>
          </p:cNvPr>
          <p:cNvPicPr>
            <a:picLocks noChangeAspect="1"/>
          </p:cNvPicPr>
          <p:nvPr/>
        </p:nvPicPr>
        <p:blipFill>
          <a:blip r:embed="rId4"/>
          <a:stretch>
            <a:fillRect/>
          </a:stretch>
        </p:blipFill>
        <p:spPr>
          <a:xfrm>
            <a:off x="3107532" y="1186339"/>
            <a:ext cx="2264569" cy="2717483"/>
          </a:xfrm>
          <a:prstGeom prst="rect">
            <a:avLst/>
          </a:prstGeom>
        </p:spPr>
      </p:pic>
    </p:spTree>
    <p:extLst>
      <p:ext uri="{BB962C8B-B14F-4D97-AF65-F5344CB8AC3E}">
        <p14:creationId xmlns:p14="http://schemas.microsoft.com/office/powerpoint/2010/main" val="3481054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May 2017</a:t>
            </a:r>
          </a:p>
        </p:txBody>
      </p:sp>
      <p:sp>
        <p:nvSpPr>
          <p:cNvPr id="5" name="Text Placeholder 4"/>
          <p:cNvSpPr>
            <a:spLocks noGrp="1"/>
          </p:cNvSpPr>
          <p:nvPr>
            <p:ph type="body" idx="1"/>
          </p:nvPr>
        </p:nvSpPr>
        <p:spPr/>
        <p:txBody>
          <a:bodyPr/>
          <a:lstStyle/>
          <a:p>
            <a:r>
              <a:rPr lang="en-US" dirty="0"/>
              <a:t>According to Wilmington police, the 44-year-old ironworker was working on the warehouse roof when he fell to his death in Wilmington</a:t>
            </a:r>
          </a:p>
        </p:txBody>
      </p:sp>
      <p:pic>
        <p:nvPicPr>
          <p:cNvPr id="8" name="Picture 7"/>
          <p:cNvPicPr>
            <a:picLocks noChangeAspect="1"/>
          </p:cNvPicPr>
          <p:nvPr/>
        </p:nvPicPr>
        <p:blipFill>
          <a:blip r:embed="rId3"/>
          <a:stretch>
            <a:fillRect/>
          </a:stretch>
        </p:blipFill>
        <p:spPr>
          <a:xfrm>
            <a:off x="4833889" y="1600200"/>
            <a:ext cx="4137833" cy="4197585"/>
          </a:xfrm>
          <a:prstGeom prst="rect">
            <a:avLst/>
          </a:prstGeom>
        </p:spPr>
      </p:pic>
    </p:spTree>
    <p:extLst>
      <p:ext uri="{BB962C8B-B14F-4D97-AF65-F5344CB8AC3E}">
        <p14:creationId xmlns:p14="http://schemas.microsoft.com/office/powerpoint/2010/main" val="2551907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May 2016</a:t>
            </a:r>
          </a:p>
        </p:txBody>
      </p:sp>
      <p:pic>
        <p:nvPicPr>
          <p:cNvPr id="113" name="Shape 113"/>
          <p:cNvPicPr preferRelativeResize="0">
            <a:picLocks noGrp="1"/>
          </p:cNvPicPr>
          <p:nvPr>
            <p:ph type="body" idx="1"/>
          </p:nvPr>
        </p:nvPicPr>
        <p:blipFill rotWithShape="1">
          <a:blip r:embed="rId3">
            <a:alphaModFix/>
          </a:blip>
          <a:srcRect/>
          <a:stretch/>
        </p:blipFill>
        <p:spPr>
          <a:xfrm>
            <a:off x="1463145" y="1462882"/>
            <a:ext cx="6217799" cy="4663200"/>
          </a:xfrm>
          <a:prstGeom prst="rect">
            <a:avLst/>
          </a:prstGeom>
          <a:noFill/>
          <a:ln>
            <a:noFill/>
          </a:ln>
        </p:spPr>
      </p:pic>
      <p:sp>
        <p:nvSpPr>
          <p:cNvPr id="114" name="Shape 114"/>
          <p:cNvSpPr txBox="1"/>
          <p:nvPr/>
        </p:nvSpPr>
        <p:spPr>
          <a:xfrm>
            <a:off x="3231600" y="6248400"/>
            <a:ext cx="268080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200" b="0" i="0" u="none" strike="noStrike" cap="none">
                <a:solidFill>
                  <a:schemeClr val="dk1"/>
                </a:solidFill>
                <a:latin typeface="Calibri"/>
                <a:ea typeface="Calibri"/>
                <a:cs typeface="Calibri"/>
                <a:sym typeface="Calibri"/>
              </a:rPr>
              <a:t>Photo Joe Castro - TX</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OSHA Steel Erection Standard</a:t>
            </a:r>
          </a:p>
        </p:txBody>
      </p:sp>
      <p:pic>
        <p:nvPicPr>
          <p:cNvPr id="96" name="Shape 96"/>
          <p:cNvPicPr preferRelativeResize="0"/>
          <p:nvPr/>
        </p:nvPicPr>
        <p:blipFill rotWithShape="1">
          <a:blip r:embed="rId3">
            <a:alphaModFix/>
          </a:blip>
          <a:srcRect/>
          <a:stretch/>
        </p:blipFill>
        <p:spPr>
          <a:xfrm>
            <a:off x="4267200" y="1412062"/>
            <a:ext cx="4400700" cy="4381500"/>
          </a:xfrm>
          <a:prstGeom prst="rect">
            <a:avLst/>
          </a:prstGeom>
          <a:noFill/>
          <a:ln>
            <a:noFill/>
          </a:ln>
        </p:spPr>
      </p:pic>
      <p:sp>
        <p:nvSpPr>
          <p:cNvPr id="97" name="Shape 97"/>
          <p:cNvSpPr txBox="1"/>
          <p:nvPr/>
        </p:nvSpPr>
        <p:spPr>
          <a:xfrm>
            <a:off x="381000" y="6019800"/>
            <a:ext cx="3200399"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2400" b="0" i="0" u="none" strike="noStrike" cap="none" dirty="0">
                <a:solidFill>
                  <a:schemeClr val="dk1"/>
                </a:solidFill>
                <a:latin typeface="Calibri"/>
                <a:ea typeface="Calibri"/>
                <a:cs typeface="Calibri"/>
                <a:sym typeface="Calibri"/>
              </a:rPr>
              <a:t>Draft </a:t>
            </a:r>
            <a:r>
              <a:rPr lang="en-US" sz="2400" dirty="0">
                <a:solidFill>
                  <a:schemeClr val="dk1"/>
                </a:solidFill>
                <a:latin typeface="Calibri"/>
                <a:ea typeface="Calibri"/>
                <a:cs typeface="Calibri"/>
                <a:sym typeface="Calibri"/>
              </a:rPr>
              <a:t>7 15 2019</a:t>
            </a:r>
            <a:endParaRPr lang="en-US" sz="2400" b="0" i="0" u="none" strike="noStrike" cap="none" dirty="0">
              <a:solidFill>
                <a:schemeClr val="dk1"/>
              </a:solidFill>
              <a:latin typeface="Calibri"/>
              <a:ea typeface="Calibri"/>
              <a:cs typeface="Calibri"/>
              <a:sym typeface="Calibri"/>
            </a:endParaRPr>
          </a:p>
        </p:txBody>
      </p:sp>
      <p:pic>
        <p:nvPicPr>
          <p:cNvPr id="98" name="Shape 98"/>
          <p:cNvPicPr preferRelativeResize="0"/>
          <p:nvPr/>
        </p:nvPicPr>
        <p:blipFill rotWithShape="1">
          <a:blip r:embed="rId4">
            <a:alphaModFix/>
          </a:blip>
          <a:srcRect/>
          <a:stretch/>
        </p:blipFill>
        <p:spPr>
          <a:xfrm>
            <a:off x="395775" y="1371600"/>
            <a:ext cx="3736500" cy="2802000"/>
          </a:xfrm>
          <a:prstGeom prst="rect">
            <a:avLst/>
          </a:prstGeom>
          <a:noFill/>
          <a:ln>
            <a:noFill/>
          </a:ln>
        </p:spPr>
      </p:pic>
      <p:pic>
        <p:nvPicPr>
          <p:cNvPr id="99" name="Shape 99"/>
          <p:cNvPicPr preferRelativeResize="0"/>
          <p:nvPr/>
        </p:nvPicPr>
        <p:blipFill>
          <a:blip r:embed="rId5">
            <a:alphaModFix/>
          </a:blip>
          <a:stretch>
            <a:fillRect/>
          </a:stretch>
        </p:blipFill>
        <p:spPr>
          <a:xfrm>
            <a:off x="395570" y="4272337"/>
            <a:ext cx="3736528" cy="155286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57200" y="274637"/>
            <a:ext cx="40385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December 2015</a:t>
            </a:r>
          </a:p>
        </p:txBody>
      </p:sp>
      <p:sp>
        <p:nvSpPr>
          <p:cNvPr id="120" name="Shape 120"/>
          <p:cNvSpPr txBox="1">
            <a:spLocks noGrp="1"/>
          </p:cNvSpPr>
          <p:nvPr>
            <p:ph type="body" idx="1"/>
          </p:nvPr>
        </p:nvSpPr>
        <p:spPr>
          <a:xfrm>
            <a:off x="323625" y="1371600"/>
            <a:ext cx="5008500" cy="5022000"/>
          </a:xfrm>
          <a:prstGeom prst="rect">
            <a:avLst/>
          </a:prstGeom>
          <a:noFill/>
          <a:ln>
            <a:noFill/>
          </a:ln>
        </p:spPr>
        <p:txBody>
          <a:bodyPr lIns="91425" tIns="45700" rIns="91425" bIns="45700" anchor="t" anchorCtr="0">
            <a:noAutofit/>
          </a:bodyPr>
          <a:lstStyle/>
          <a:p>
            <a:pPr marL="342900" marR="0" lvl="0" indent="-368300" algn="l" rtl="0">
              <a:spcBef>
                <a:spcPts val="0"/>
              </a:spcBef>
              <a:spcAft>
                <a:spcPts val="0"/>
              </a:spcAft>
              <a:buClr>
                <a:schemeClr val="dk1"/>
              </a:buClr>
              <a:buSzPct val="100000"/>
              <a:buFont typeface="Arial"/>
              <a:buChar char="•"/>
            </a:pPr>
            <a:r>
              <a:rPr lang="en-US" b="0" i="0" u="none" strike="noStrike" cap="none">
                <a:solidFill>
                  <a:schemeClr val="dk1"/>
                </a:solidFill>
                <a:latin typeface="Calibri"/>
                <a:ea typeface="Calibri"/>
                <a:cs typeface="Calibri"/>
                <a:sym typeface="Calibri"/>
              </a:rPr>
              <a:t>South Chicago Heights</a:t>
            </a:r>
          </a:p>
          <a:p>
            <a:pPr marL="342900" marR="0" lvl="0" indent="-368300" algn="l" rtl="0">
              <a:spcBef>
                <a:spcPts val="480"/>
              </a:spcBef>
              <a:spcAft>
                <a:spcPts val="0"/>
              </a:spcAft>
              <a:buClr>
                <a:schemeClr val="dk1"/>
              </a:buClr>
              <a:buSzPct val="100000"/>
              <a:buFont typeface="Arial"/>
              <a:buChar char="•"/>
            </a:pPr>
            <a:r>
              <a:rPr lang="en-US" b="0" i="0" u="none" strike="noStrike" cap="none">
                <a:solidFill>
                  <a:schemeClr val="dk1"/>
                </a:solidFill>
                <a:latin typeface="Calibri"/>
                <a:ea typeface="Calibri"/>
                <a:cs typeface="Calibri"/>
                <a:sym typeface="Calibri"/>
              </a:rPr>
              <a:t>Employee 1 was operating a Powered Industrial Vehicle (forklift) while lifting a steel column using a nylon strap. </a:t>
            </a:r>
          </a:p>
          <a:p>
            <a:pPr marL="342900" marR="0" lvl="0" indent="-368300" algn="l" rtl="0">
              <a:spcBef>
                <a:spcPts val="480"/>
              </a:spcBef>
              <a:spcAft>
                <a:spcPts val="0"/>
              </a:spcAft>
              <a:buClr>
                <a:schemeClr val="dk1"/>
              </a:buClr>
              <a:buSzPct val="100000"/>
              <a:buFont typeface="Arial"/>
              <a:buChar char="•"/>
            </a:pPr>
            <a:r>
              <a:rPr lang="en-US" b="0" i="0" u="none" strike="noStrike" cap="none">
                <a:solidFill>
                  <a:schemeClr val="dk1"/>
                </a:solidFill>
                <a:latin typeface="Calibri"/>
                <a:ea typeface="Calibri"/>
                <a:cs typeface="Calibri"/>
                <a:sym typeface="Calibri"/>
              </a:rPr>
              <a:t>As employee 1 was lifting the column, the strap broke causing the column to strike employee 2. </a:t>
            </a:r>
          </a:p>
          <a:p>
            <a:pPr marL="342900" marR="0" lvl="0" indent="-368300" algn="l" rtl="0">
              <a:spcBef>
                <a:spcPts val="480"/>
              </a:spcBef>
              <a:spcAft>
                <a:spcPts val="0"/>
              </a:spcAft>
              <a:buClr>
                <a:schemeClr val="dk1"/>
              </a:buClr>
              <a:buSzPct val="100000"/>
              <a:buFont typeface="Arial"/>
              <a:buChar char="•"/>
            </a:pPr>
            <a:r>
              <a:rPr lang="en-US" b="0" i="0" u="none" strike="noStrike" cap="none">
                <a:solidFill>
                  <a:schemeClr val="dk1"/>
                </a:solidFill>
                <a:latin typeface="Calibri"/>
                <a:ea typeface="Calibri"/>
                <a:cs typeface="Calibri"/>
                <a:sym typeface="Calibri"/>
              </a:rPr>
              <a:t>Employee 2 was fatally injured as a result of the incident.</a:t>
            </a:r>
          </a:p>
        </p:txBody>
      </p:sp>
      <p:pic>
        <p:nvPicPr>
          <p:cNvPr id="121" name="Shape 121"/>
          <p:cNvPicPr preferRelativeResize="0">
            <a:picLocks noGrp="1"/>
          </p:cNvPicPr>
          <p:nvPr>
            <p:ph type="body" idx="2"/>
          </p:nvPr>
        </p:nvPicPr>
        <p:blipFill rotWithShape="1">
          <a:blip r:embed="rId3">
            <a:alphaModFix/>
          </a:blip>
          <a:srcRect/>
          <a:stretch/>
        </p:blipFill>
        <p:spPr>
          <a:xfrm>
            <a:off x="5410200" y="380998"/>
            <a:ext cx="3563100" cy="5371500"/>
          </a:xfrm>
          <a:prstGeom prst="rect">
            <a:avLst/>
          </a:prstGeom>
          <a:noFill/>
          <a:ln>
            <a:noFill/>
          </a:ln>
        </p:spPr>
      </p:pic>
      <p:sp>
        <p:nvSpPr>
          <p:cNvPr id="122" name="Shape 122"/>
          <p:cNvSpPr txBox="1"/>
          <p:nvPr/>
        </p:nvSpPr>
        <p:spPr>
          <a:xfrm>
            <a:off x="5791200" y="5791200"/>
            <a:ext cx="3006000" cy="831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200">
                <a:solidFill>
                  <a:schemeClr val="dk1"/>
                </a:solidFill>
                <a:latin typeface="Calibri"/>
                <a:ea typeface="Calibri"/>
                <a:cs typeface="Calibri"/>
                <a:sym typeface="Calibri"/>
              </a:rPr>
              <a:t>Lifting with a forklift and fiber slings is dangerous.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July 2015</a:t>
            </a:r>
          </a:p>
        </p:txBody>
      </p:sp>
      <p:pic>
        <p:nvPicPr>
          <p:cNvPr id="128" name="Shape 128"/>
          <p:cNvPicPr preferRelativeResize="0">
            <a:picLocks noGrp="1"/>
          </p:cNvPicPr>
          <p:nvPr>
            <p:ph type="body" idx="1"/>
          </p:nvPr>
        </p:nvPicPr>
        <p:blipFill rotWithShape="1">
          <a:blip r:embed="rId3">
            <a:alphaModFix/>
          </a:blip>
          <a:srcRect/>
          <a:stretch/>
        </p:blipFill>
        <p:spPr>
          <a:xfrm>
            <a:off x="2693100" y="1265251"/>
            <a:ext cx="3757800" cy="5031600"/>
          </a:xfrm>
          <a:prstGeom prst="rect">
            <a:avLst/>
          </a:prstGeom>
          <a:noFill/>
          <a:ln>
            <a:noFill/>
          </a:ln>
        </p:spPr>
      </p:pic>
      <p:sp>
        <p:nvSpPr>
          <p:cNvPr id="129" name="Shape 129"/>
          <p:cNvSpPr txBox="1"/>
          <p:nvPr/>
        </p:nvSpPr>
        <p:spPr>
          <a:xfrm>
            <a:off x="2504250" y="6324600"/>
            <a:ext cx="4135500" cy="479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200">
                <a:solidFill>
                  <a:schemeClr val="dk1"/>
                </a:solidFill>
                <a:latin typeface="Calibri"/>
                <a:ea typeface="Calibri"/>
                <a:cs typeface="Calibri"/>
                <a:sym typeface="Calibri"/>
              </a:rPr>
              <a:t>Photo: Chris Markum - Oklahoma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457200" y="274637"/>
            <a:ext cx="3318137"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May 2015</a:t>
            </a:r>
          </a:p>
        </p:txBody>
      </p:sp>
      <p:pic>
        <p:nvPicPr>
          <p:cNvPr id="143" name="Shape 143"/>
          <p:cNvPicPr preferRelativeResize="0">
            <a:picLocks noGrp="1"/>
          </p:cNvPicPr>
          <p:nvPr>
            <p:ph type="body" idx="1"/>
          </p:nvPr>
        </p:nvPicPr>
        <p:blipFill rotWithShape="1">
          <a:blip r:embed="rId3">
            <a:alphaModFix/>
          </a:blip>
          <a:srcRect/>
          <a:stretch/>
        </p:blipFill>
        <p:spPr>
          <a:xfrm>
            <a:off x="6705600" y="83762"/>
            <a:ext cx="2355300" cy="6690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Quebec Bridge Disaster</a:t>
            </a:r>
          </a:p>
        </p:txBody>
      </p:sp>
      <p:sp>
        <p:nvSpPr>
          <p:cNvPr id="149" name="Shape 149"/>
          <p:cNvSpPr txBox="1">
            <a:spLocks noGrp="1"/>
          </p:cNvSpPr>
          <p:nvPr>
            <p:ph type="body" idx="1"/>
          </p:nvPr>
        </p:nvSpPr>
        <p:spPr>
          <a:xfrm>
            <a:off x="457200" y="1371600"/>
            <a:ext cx="4027500" cy="51474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August 9, 1907</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50 ironworkers and 36 other workers were killed.</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20,000 ton sector fell</a:t>
            </a:r>
            <a:r>
              <a:rPr lang="en-US"/>
              <a:t>.</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Cantilever beams buckled. </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Ironworkers expected to only work 10 years before death or serious injury.</a:t>
            </a: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pic>
        <p:nvPicPr>
          <p:cNvPr id="150" name="Shape 150"/>
          <p:cNvPicPr preferRelativeResize="0">
            <a:picLocks noGrp="1"/>
          </p:cNvPicPr>
          <p:nvPr>
            <p:ph type="body" idx="2"/>
          </p:nvPr>
        </p:nvPicPr>
        <p:blipFill rotWithShape="1">
          <a:blip r:embed="rId3">
            <a:alphaModFix/>
          </a:blip>
          <a:srcRect/>
          <a:stretch/>
        </p:blipFill>
        <p:spPr>
          <a:xfrm>
            <a:off x="4484700" y="1489749"/>
            <a:ext cx="4229400" cy="2839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Golden Gate Bridge</a:t>
            </a:r>
          </a:p>
        </p:txBody>
      </p:sp>
      <p:sp>
        <p:nvSpPr>
          <p:cNvPr id="156" name="Shape 156"/>
          <p:cNvSpPr txBox="1">
            <a:spLocks noGrp="1"/>
          </p:cNvSpPr>
          <p:nvPr>
            <p:ph type="body" idx="1"/>
          </p:nvPr>
        </p:nvSpPr>
        <p:spPr>
          <a:xfrm>
            <a:off x="381000" y="1371600"/>
            <a:ext cx="3364800" cy="2160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11 workers died.</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Installed first safety net on a bridge.</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19 workers saved.</a:t>
            </a:r>
          </a:p>
        </p:txBody>
      </p:sp>
      <p:pic>
        <p:nvPicPr>
          <p:cNvPr id="157" name="Shape 157"/>
          <p:cNvPicPr preferRelativeResize="0">
            <a:picLocks noGrp="1"/>
          </p:cNvPicPr>
          <p:nvPr>
            <p:ph type="body" idx="2"/>
          </p:nvPr>
        </p:nvPicPr>
        <p:blipFill rotWithShape="1">
          <a:blip r:embed="rId3">
            <a:alphaModFix/>
          </a:blip>
          <a:srcRect/>
          <a:stretch/>
        </p:blipFill>
        <p:spPr>
          <a:xfrm>
            <a:off x="3945600" y="1524000"/>
            <a:ext cx="4817400" cy="3175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State of Illinois Building</a:t>
            </a:r>
          </a:p>
        </p:txBody>
      </p:sp>
      <p:sp>
        <p:nvSpPr>
          <p:cNvPr id="164" name="Shape 164"/>
          <p:cNvSpPr txBox="1">
            <a:spLocks noGrp="1"/>
          </p:cNvSpPr>
          <p:nvPr>
            <p:ph type="body" idx="1"/>
          </p:nvPr>
        </p:nvSpPr>
        <p:spPr>
          <a:xfrm>
            <a:off x="381000" y="1371600"/>
            <a:ext cx="4038600" cy="35781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December 11, 1981</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3 Ironworkers and 2 others died in 100 foot fall.</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¾ lifting bar failed</a:t>
            </a:r>
            <a:r>
              <a:rPr lang="en-US"/>
              <a:t>.</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“Heard a pop.”</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$8500 penalty by O</a:t>
            </a:r>
            <a:r>
              <a:rPr lang="en-US"/>
              <a:t>SHA.</a:t>
            </a:r>
          </a:p>
        </p:txBody>
      </p:sp>
      <p:pic>
        <p:nvPicPr>
          <p:cNvPr id="165" name="Shape 165"/>
          <p:cNvPicPr preferRelativeResize="0">
            <a:picLocks noGrp="1"/>
          </p:cNvPicPr>
          <p:nvPr>
            <p:ph type="body" idx="2"/>
          </p:nvPr>
        </p:nvPicPr>
        <p:blipFill rotWithShape="1">
          <a:blip r:embed="rId3">
            <a:alphaModFix/>
          </a:blip>
          <a:srcRect/>
          <a:stretch/>
        </p:blipFill>
        <p:spPr>
          <a:xfrm>
            <a:off x="4512272" y="1524000"/>
            <a:ext cx="4250700" cy="3187800"/>
          </a:xfrm>
          <a:prstGeom prst="rect">
            <a:avLst/>
          </a:prstGeom>
          <a:noFill/>
          <a:ln>
            <a:noFill/>
          </a:ln>
        </p:spPr>
      </p:pic>
      <p:sp>
        <p:nvSpPr>
          <p:cNvPr id="166" name="Shape 166"/>
          <p:cNvSpPr txBox="1"/>
          <p:nvPr/>
        </p:nvSpPr>
        <p:spPr>
          <a:xfrm>
            <a:off x="1854900" y="5257800"/>
            <a:ext cx="5434200" cy="876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400" b="1">
                <a:solidFill>
                  <a:schemeClr val="dk1"/>
                </a:solidFill>
                <a:latin typeface="Calibri"/>
                <a:ea typeface="Calibri"/>
                <a:cs typeface="Calibri"/>
                <a:sym typeface="Calibri"/>
              </a:rPr>
              <a:t>Name at least five requirements before riding in a suspended platform.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US Post Office Collapse</a:t>
            </a:r>
          </a:p>
        </p:txBody>
      </p:sp>
      <p:sp>
        <p:nvSpPr>
          <p:cNvPr id="173" name="Shape 173"/>
          <p:cNvSpPr txBox="1">
            <a:spLocks noGrp="1"/>
          </p:cNvSpPr>
          <p:nvPr>
            <p:ph type="body" idx="1"/>
          </p:nvPr>
        </p:nvSpPr>
        <p:spPr>
          <a:xfrm>
            <a:off x="457200" y="1371600"/>
            <a:ext cx="4134600" cy="45927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Chicago, IL</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November 3, 1993</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3 workers died</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U.S. Court of Appeals Seventh Circuit affirmed that (PDM) was willfully in violation of the OSHA Act. The conviction and $1 million penalty were affirmed.</a:t>
            </a:r>
          </a:p>
        </p:txBody>
      </p:sp>
      <p:pic>
        <p:nvPicPr>
          <p:cNvPr id="174" name="Shape 174"/>
          <p:cNvPicPr preferRelativeResize="0">
            <a:picLocks noGrp="1"/>
          </p:cNvPicPr>
          <p:nvPr>
            <p:ph type="body" idx="2"/>
          </p:nvPr>
        </p:nvPicPr>
        <p:blipFill rotWithShape="1">
          <a:blip r:embed="rId3">
            <a:alphaModFix/>
          </a:blip>
          <a:srcRect/>
          <a:stretch/>
        </p:blipFill>
        <p:spPr>
          <a:xfrm>
            <a:off x="4729500" y="1447800"/>
            <a:ext cx="3957300" cy="3653400"/>
          </a:xfrm>
          <a:prstGeom prst="rect">
            <a:avLst/>
          </a:prstGeom>
          <a:noFill/>
          <a:ln>
            <a:noFill/>
          </a:ln>
        </p:spPr>
      </p:pic>
      <p:sp>
        <p:nvSpPr>
          <p:cNvPr id="175" name="Shape 175"/>
          <p:cNvSpPr txBox="1"/>
          <p:nvPr/>
        </p:nvSpPr>
        <p:spPr>
          <a:xfrm>
            <a:off x="5181600" y="4419600"/>
            <a:ext cx="2895600" cy="4619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Font typeface="Arial"/>
              <a:buNone/>
            </a:pPr>
            <a:endParaRPr sz="2400">
              <a:solidFill>
                <a:schemeClr val="dk1"/>
              </a:solidFill>
              <a:latin typeface="Times New Roman"/>
              <a:ea typeface="Times New Roman"/>
              <a:cs typeface="Times New Roman"/>
              <a:sym typeface="Times New Roman"/>
            </a:endParaRPr>
          </a:p>
        </p:txBody>
      </p:sp>
      <p:sp>
        <p:nvSpPr>
          <p:cNvPr id="176" name="Shape 176"/>
          <p:cNvSpPr txBox="1"/>
          <p:nvPr/>
        </p:nvSpPr>
        <p:spPr>
          <a:xfrm>
            <a:off x="4729500" y="5181600"/>
            <a:ext cx="3957300" cy="1488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2200" dirty="0">
                <a:solidFill>
                  <a:schemeClr val="dk1"/>
                </a:solidFill>
                <a:latin typeface="Calibri"/>
                <a:ea typeface="Calibri"/>
                <a:cs typeface="Calibri"/>
                <a:sym typeface="Calibri"/>
              </a:rPr>
              <a:t>Changes in fabrication made the use of the one-inch diameter bolts impossible. Had to switch to ¾-inch diameter bolts.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9E8BC71-252D-4D06-9C89-F55928065F14}"/>
              </a:ext>
            </a:extLst>
          </p:cNvPr>
          <p:cNvSpPr>
            <a:spLocks noGrp="1" noChangeArrowheads="1"/>
          </p:cNvSpPr>
          <p:nvPr>
            <p:ph type="title"/>
          </p:nvPr>
        </p:nvSpPr>
        <p:spPr/>
        <p:txBody>
          <a:bodyPr/>
          <a:lstStyle/>
          <a:p>
            <a:r>
              <a:rPr lang="en-US" altLang="en-US"/>
              <a:t>Workshop</a:t>
            </a:r>
            <a:endParaRPr lang="en-US" altLang="en-US" dirty="0"/>
          </a:p>
        </p:txBody>
      </p:sp>
      <p:sp>
        <p:nvSpPr>
          <p:cNvPr id="31748" name="Rectangle 4">
            <a:extLst>
              <a:ext uri="{FF2B5EF4-FFF2-40B4-BE49-F238E27FC236}">
                <a16:creationId xmlns:a16="http://schemas.microsoft.com/office/drawing/2014/main" id="{071398C9-3E21-4521-A711-431F3F71596D}"/>
              </a:ext>
            </a:extLst>
          </p:cNvPr>
          <p:cNvSpPr>
            <a:spLocks noGrp="1" noChangeArrowheads="1"/>
          </p:cNvSpPr>
          <p:nvPr>
            <p:ph type="body" sz="half" idx="1"/>
          </p:nvPr>
        </p:nvSpPr>
        <p:spPr/>
        <p:txBody>
          <a:bodyPr/>
          <a:lstStyle/>
          <a:p>
            <a:r>
              <a:rPr lang="en-US" altLang="en-US" sz="2800"/>
              <a:t>Roof Collapse</a:t>
            </a:r>
          </a:p>
          <a:p>
            <a:r>
              <a:rPr lang="en-US" altLang="en-US" sz="2800"/>
              <a:t>Site GC onsite daily</a:t>
            </a:r>
          </a:p>
          <a:p>
            <a:r>
              <a:rPr lang="en-US" altLang="en-US" sz="2800"/>
              <a:t>Seat failed due to Inadequate Design by Engineering company</a:t>
            </a:r>
          </a:p>
          <a:p>
            <a:r>
              <a:rPr lang="en-US" altLang="en-US" sz="2800"/>
              <a:t>Ironworker not two bolt as required</a:t>
            </a:r>
          </a:p>
          <a:p>
            <a:r>
              <a:rPr lang="en-US" altLang="en-US" sz="2800"/>
              <a:t>Who is cited?</a:t>
            </a:r>
          </a:p>
        </p:txBody>
      </p:sp>
      <p:pic>
        <p:nvPicPr>
          <p:cNvPr id="31756" name="Picture 12" descr="View of 17 line collapse facing south">
            <a:extLst>
              <a:ext uri="{FF2B5EF4-FFF2-40B4-BE49-F238E27FC236}">
                <a16:creationId xmlns:a16="http://schemas.microsoft.com/office/drawing/2014/main" id="{2B277B06-177B-435C-B9AC-5B55A543478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232400" y="1981200"/>
            <a:ext cx="26416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7" name="Picture 13" descr="Column N18">
            <a:extLst>
              <a:ext uri="{FF2B5EF4-FFF2-40B4-BE49-F238E27FC236}">
                <a16:creationId xmlns:a16="http://schemas.microsoft.com/office/drawing/2014/main" id="{CC9AD06F-8E38-4105-B050-ABA6C7D1B387}"/>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32400" y="4114800"/>
            <a:ext cx="26416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1926.105(a)</a:t>
            </a:r>
          </a:p>
        </p:txBody>
      </p:sp>
      <p:sp>
        <p:nvSpPr>
          <p:cNvPr id="182" name="Shape 182"/>
          <p:cNvSpPr txBox="1">
            <a:spLocks noGrp="1"/>
          </p:cNvSpPr>
          <p:nvPr>
            <p:ph type="body" idx="1"/>
          </p:nvPr>
        </p:nvSpPr>
        <p:spPr>
          <a:xfrm>
            <a:off x="457200" y="1371600"/>
            <a:ext cx="4489800" cy="45261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Safety nets shall be provided when workplaces are more than 25 feet above the ground or water surface, or other surfaces where the use of ladders, scaffolds, catch platforms, temporary floors, safety lines, or safety belts is impractical.</a:t>
            </a:r>
          </a:p>
        </p:txBody>
      </p:sp>
      <p:pic>
        <p:nvPicPr>
          <p:cNvPr id="183" name="Shape 183"/>
          <p:cNvPicPr preferRelativeResize="0">
            <a:picLocks noGrp="1"/>
          </p:cNvPicPr>
          <p:nvPr>
            <p:ph type="body" idx="2"/>
          </p:nvPr>
        </p:nvPicPr>
        <p:blipFill rotWithShape="1">
          <a:blip r:embed="rId3">
            <a:alphaModFix/>
          </a:blip>
          <a:srcRect/>
          <a:stretch/>
        </p:blipFill>
        <p:spPr>
          <a:xfrm>
            <a:off x="5023200" y="1582754"/>
            <a:ext cx="3701700" cy="3688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p:cNvPicPr preferRelativeResize="0"/>
          <p:nvPr/>
        </p:nvPicPr>
        <p:blipFill>
          <a:blip r:embed="rId3">
            <a:alphaModFix/>
          </a:blip>
          <a:stretch>
            <a:fillRect/>
          </a:stretch>
        </p:blipFill>
        <p:spPr>
          <a:xfrm>
            <a:off x="2089149" y="4599075"/>
            <a:ext cx="4965700" cy="2113074"/>
          </a:xfrm>
          <a:prstGeom prst="rect">
            <a:avLst/>
          </a:prstGeom>
          <a:noFill/>
          <a:ln>
            <a:noFill/>
          </a:ln>
        </p:spPr>
      </p:pic>
      <p:sp>
        <p:nvSpPr>
          <p:cNvPr id="230" name="Shape 23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Need for a Standard</a:t>
            </a:r>
          </a:p>
        </p:txBody>
      </p:sp>
      <p:sp>
        <p:nvSpPr>
          <p:cNvPr id="231" name="Shape 231"/>
          <p:cNvSpPr txBox="1">
            <a:spLocks noGrp="1"/>
          </p:cNvSpPr>
          <p:nvPr>
            <p:ph type="body" idx="1"/>
          </p:nvPr>
        </p:nvSpPr>
        <p:spPr>
          <a:xfrm>
            <a:off x="152400" y="1371600"/>
            <a:ext cx="4565100" cy="2540100"/>
          </a:xfrm>
          <a:prstGeom prst="rect">
            <a:avLst/>
          </a:prstGeom>
          <a:noFill/>
          <a:ln>
            <a:noFill/>
          </a:ln>
        </p:spPr>
        <p:txBody>
          <a:bodyPr lIns="91425" tIns="45700" rIns="91425" bIns="45700" anchor="t" anchorCtr="0">
            <a:noAutofit/>
          </a:bodyPr>
          <a:lstStyle/>
          <a:p>
            <a:pPr marL="342900" marR="0" lvl="0" indent="-317500" algn="l" rtl="0">
              <a:spcBef>
                <a:spcPts val="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1996 was the worst year for ironworker fatalities since 1987. </a:t>
            </a:r>
          </a:p>
          <a:p>
            <a:pPr marL="342900" marR="0" lvl="0" indent="-317500" algn="l" rtl="0">
              <a:spcBef>
                <a:spcPts val="56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That year, 49 ironworkers died. </a:t>
            </a:r>
          </a:p>
          <a:p>
            <a:pPr marL="342900" marR="0" lvl="0" indent="-317500" algn="l" rtl="0">
              <a:spcBef>
                <a:spcPts val="56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That was huge jump from 1995's 35 deaths.</a:t>
            </a:r>
          </a:p>
          <a:p>
            <a:pPr marL="342900" marR="0" lvl="0" indent="-317500" algn="l" rtl="0">
              <a:spcBef>
                <a:spcPts val="56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In 1987, there were 53 deaths.</a:t>
            </a:r>
          </a:p>
        </p:txBody>
      </p:sp>
      <p:sp>
        <p:nvSpPr>
          <p:cNvPr id="232" name="Shape 232"/>
          <p:cNvSpPr txBox="1">
            <a:spLocks noGrp="1"/>
          </p:cNvSpPr>
          <p:nvPr>
            <p:ph type="body" idx="2"/>
          </p:nvPr>
        </p:nvSpPr>
        <p:spPr>
          <a:xfrm>
            <a:off x="4724400" y="1371600"/>
            <a:ext cx="4305600" cy="3227400"/>
          </a:xfrm>
          <a:prstGeom prst="rect">
            <a:avLst/>
          </a:prstGeom>
          <a:noFill/>
          <a:ln>
            <a:noFill/>
          </a:ln>
        </p:spPr>
        <p:txBody>
          <a:bodyPr lIns="91425" tIns="45700" rIns="91425" bIns="45700" anchor="t" anchorCtr="0">
            <a:noAutofit/>
          </a:bodyPr>
          <a:lstStyle/>
          <a:p>
            <a:pPr marL="342900" marR="0" lvl="0" indent="-317500" algn="l" rtl="0">
              <a:spcBef>
                <a:spcPts val="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Falls accounted for 38 out 49 fatalities. </a:t>
            </a:r>
          </a:p>
          <a:p>
            <a:pPr marL="342900" marR="0" lvl="0" indent="-317500" algn="l" rtl="0">
              <a:spcBef>
                <a:spcPts val="56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Metal decking was the activity that resulted in the most fall deaths.</a:t>
            </a:r>
          </a:p>
          <a:p>
            <a:pPr marL="342900" marR="0" lvl="0" indent="-317500" algn="l" rtl="0">
              <a:spcBef>
                <a:spcPts val="56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Many were below the OSHA requirements for fall protection of 25 feet</a:t>
            </a:r>
          </a:p>
          <a:p>
            <a:pPr marL="342900" marR="0" lvl="0" indent="-342900" algn="l" rtl="0">
              <a:spcBef>
                <a:spcPts val="560"/>
              </a:spcBef>
              <a:spcAft>
                <a:spcPts val="0"/>
              </a:spcAft>
              <a:buClr>
                <a:schemeClr val="dk1"/>
              </a:buClr>
              <a:buSzPct val="116666"/>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September 20, 1932</a:t>
            </a:r>
          </a:p>
        </p:txBody>
      </p:sp>
      <p:pic>
        <p:nvPicPr>
          <p:cNvPr id="189" name="Shape 189"/>
          <p:cNvPicPr preferRelativeResize="0">
            <a:picLocks noGrp="1"/>
          </p:cNvPicPr>
          <p:nvPr>
            <p:ph type="body" idx="1"/>
          </p:nvPr>
        </p:nvPicPr>
        <p:blipFill rotWithShape="1">
          <a:blip r:embed="rId3">
            <a:alphaModFix/>
          </a:blip>
          <a:srcRect/>
          <a:stretch/>
        </p:blipFill>
        <p:spPr>
          <a:xfrm>
            <a:off x="1614900" y="1370749"/>
            <a:ext cx="5914200" cy="4572900"/>
          </a:xfrm>
          <a:prstGeom prst="rect">
            <a:avLst/>
          </a:prstGeom>
          <a:noFill/>
          <a:ln>
            <a:noFill/>
          </a:ln>
        </p:spPr>
      </p:pic>
      <p:sp>
        <p:nvSpPr>
          <p:cNvPr id="190" name="Shape 190"/>
          <p:cNvSpPr txBox="1"/>
          <p:nvPr/>
        </p:nvSpPr>
        <p:spPr>
          <a:xfrm>
            <a:off x="2113950" y="5943600"/>
            <a:ext cx="4916100" cy="8184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200">
                <a:solidFill>
                  <a:schemeClr val="dk1"/>
                </a:solidFill>
                <a:latin typeface="Calibri"/>
                <a:ea typeface="Calibri"/>
                <a:cs typeface="Calibri"/>
                <a:sym typeface="Calibri"/>
              </a:rPr>
              <a:t>41st Street in Manhattan</a:t>
            </a:r>
          </a:p>
          <a:p>
            <a:pPr marL="0" marR="0" lvl="0" indent="0" algn="l" rtl="0">
              <a:spcBef>
                <a:spcPts val="0"/>
              </a:spcBef>
              <a:spcAft>
                <a:spcPts val="0"/>
              </a:spcAft>
              <a:buSzPct val="25000"/>
              <a:buNone/>
            </a:pPr>
            <a:r>
              <a:rPr lang="en-US" sz="2200">
                <a:solidFill>
                  <a:schemeClr val="dk1"/>
                </a:solidFill>
                <a:latin typeface="Calibri"/>
                <a:ea typeface="Calibri"/>
                <a:cs typeface="Calibri"/>
                <a:sym typeface="Calibri"/>
              </a:rPr>
              <a:t>RCA building (now called the GE building)</a:t>
            </a:r>
          </a:p>
        </p:txBody>
      </p:sp>
    </p:spTree>
    <p:extLst>
      <p:ext uri="{BB962C8B-B14F-4D97-AF65-F5344CB8AC3E}">
        <p14:creationId xmlns:p14="http://schemas.microsoft.com/office/powerpoint/2010/main" val="249323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685800" y="3048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Final Rule</a:t>
            </a:r>
          </a:p>
        </p:txBody>
      </p:sp>
      <p:sp>
        <p:nvSpPr>
          <p:cNvPr id="238" name="Shape 238"/>
          <p:cNvSpPr txBox="1">
            <a:spLocks noGrp="1"/>
          </p:cNvSpPr>
          <p:nvPr>
            <p:ph type="body" idx="1"/>
          </p:nvPr>
        </p:nvSpPr>
        <p:spPr>
          <a:xfrm>
            <a:off x="762000" y="1524000"/>
            <a:ext cx="3148200" cy="28374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Published: January 18, 2001.</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Effective Date: January 18, 2002.</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Painted Surface Provision 2006.</a:t>
            </a: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pic>
        <p:nvPicPr>
          <p:cNvPr id="239" name="Shape 239" descr="http://www.nypl.org/research/chss/spe/art/photo/hinex/empire/hanging.jpeg"/>
          <p:cNvPicPr preferRelativeResize="0">
            <a:picLocks noGrp="1"/>
          </p:cNvPicPr>
          <p:nvPr>
            <p:ph type="clipArt" idx="2"/>
          </p:nvPr>
        </p:nvPicPr>
        <p:blipFill rotWithShape="1">
          <a:blip r:embed="rId3">
            <a:alphaModFix/>
          </a:blip>
          <a:srcRect/>
          <a:stretch/>
        </p:blipFill>
        <p:spPr>
          <a:xfrm>
            <a:off x="4607950" y="1409275"/>
            <a:ext cx="3997200" cy="5088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a:t>Highlights of the New</a:t>
            </a:r>
            <a:r>
              <a:rPr lang="en-US" sz="4400" b="0" i="0" u="none" strike="noStrike" cap="none">
                <a:solidFill>
                  <a:schemeClr val="dk1"/>
                </a:solidFill>
                <a:latin typeface="Calibri"/>
                <a:ea typeface="Calibri"/>
                <a:cs typeface="Calibri"/>
                <a:sym typeface="Calibri"/>
              </a:rPr>
              <a:t> Standard</a:t>
            </a:r>
          </a:p>
        </p:txBody>
      </p:sp>
      <p:sp>
        <p:nvSpPr>
          <p:cNvPr id="246" name="Shape 246"/>
          <p:cNvSpPr txBox="1">
            <a:spLocks noGrp="1"/>
          </p:cNvSpPr>
          <p:nvPr>
            <p:ph type="body" idx="1"/>
          </p:nvPr>
        </p:nvSpPr>
        <p:spPr>
          <a:xfrm>
            <a:off x="1482000" y="5791200"/>
            <a:ext cx="6180000" cy="1000800"/>
          </a:xfrm>
          <a:prstGeom prst="rect">
            <a:avLst/>
          </a:prstGeom>
          <a:noFill/>
          <a:ln>
            <a:noFill/>
          </a:ln>
        </p:spPr>
        <p:txBody>
          <a:bodyPr lIns="91425" tIns="45700" rIns="91425" bIns="45700" anchor="t" anchorCtr="0">
            <a:noAutofit/>
          </a:bodyPr>
          <a:lstStyle/>
          <a:p>
            <a:pPr marL="0" marR="0" lvl="0" indent="0" algn="ctr" rtl="0">
              <a:spcBef>
                <a:spcPts val="560"/>
              </a:spcBef>
              <a:spcAft>
                <a:spcPts val="0"/>
              </a:spcAft>
              <a:buNone/>
            </a:pPr>
            <a:r>
              <a:rPr lang="en-US" sz="2400"/>
              <a:t>Ironworkers welding at the edge of the deck opening, using the cables as a fall arrest system.</a:t>
            </a:r>
          </a:p>
        </p:txBody>
      </p:sp>
      <p:pic>
        <p:nvPicPr>
          <p:cNvPr id="247" name="Shape 247" descr="Q:\lib\newquist\Subpart R power pointsteel Version\Slide3.JPG"/>
          <p:cNvPicPr preferRelativeResize="0"/>
          <p:nvPr/>
        </p:nvPicPr>
        <p:blipFill rotWithShape="1">
          <a:blip r:embed="rId3">
            <a:alphaModFix/>
          </a:blip>
          <a:srcRect l="25452" t="28762" r="24659" b="23821"/>
          <a:stretch/>
        </p:blipFill>
        <p:spPr>
          <a:xfrm>
            <a:off x="1474200" y="1417650"/>
            <a:ext cx="6195600" cy="4416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a:t>Table of Contents</a:t>
            </a:r>
          </a:p>
        </p:txBody>
      </p:sp>
      <p:sp>
        <p:nvSpPr>
          <p:cNvPr id="254" name="Shape 254"/>
          <p:cNvSpPr txBox="1">
            <a:spLocks noGrp="1"/>
          </p:cNvSpPr>
          <p:nvPr>
            <p:ph type="body" idx="1"/>
          </p:nvPr>
        </p:nvSpPr>
        <p:spPr>
          <a:xfrm>
            <a:off x="339050" y="1366425"/>
            <a:ext cx="4191900" cy="5291100"/>
          </a:xfrm>
          <a:prstGeom prst="rect">
            <a:avLst/>
          </a:prstGeom>
          <a:noFill/>
          <a:ln>
            <a:noFill/>
          </a:ln>
        </p:spPr>
        <p:txBody>
          <a:bodyPr lIns="91425" tIns="45700" rIns="91425" bIns="45700" anchor="t" anchorCtr="0">
            <a:noAutofit/>
          </a:bodyPr>
          <a:lstStyle/>
          <a:p>
            <a:pPr marL="457200" marR="0" lvl="0" indent="-368300" rtl="0">
              <a:spcBef>
                <a:spcPts val="560"/>
              </a:spcBef>
              <a:spcAft>
                <a:spcPts val="0"/>
              </a:spcAft>
              <a:buSzPct val="100000"/>
            </a:pPr>
            <a:r>
              <a:rPr lang="en-US" sz="2200" b="1" u="sng"/>
              <a:t>Definitions</a:t>
            </a:r>
            <a:br>
              <a:rPr lang="en-US" sz="2200" b="1" u="sng"/>
            </a:br>
            <a:r>
              <a:rPr lang="en-US" sz="2000"/>
              <a:t>§ 1926.751</a:t>
            </a:r>
            <a:br>
              <a:rPr lang="en-US" sz="2000" b="1"/>
            </a:br>
            <a:r>
              <a:rPr lang="en-US" sz="2000" b="1"/>
              <a:t> </a:t>
            </a:r>
          </a:p>
          <a:p>
            <a:pPr marL="457200" marR="0" lvl="0" indent="-368300" rtl="0">
              <a:spcBef>
                <a:spcPts val="560"/>
              </a:spcBef>
              <a:spcAft>
                <a:spcPts val="0"/>
              </a:spcAft>
              <a:buSzPct val="100000"/>
            </a:pPr>
            <a:r>
              <a:rPr lang="en-US" sz="2200" b="1" u="sng"/>
              <a:t>Site Preparation</a:t>
            </a:r>
            <a:br>
              <a:rPr lang="en-US" sz="2200" b="1" u="sng"/>
            </a:br>
            <a:r>
              <a:rPr lang="en-US" sz="2000"/>
              <a:t>§ 1926.752 Site Layout and Construction Sequence</a:t>
            </a:r>
            <a:br>
              <a:rPr lang="en-US" sz="2000" b="1"/>
            </a:br>
            <a:r>
              <a:rPr lang="en-US" sz="2000" b="1"/>
              <a:t> </a:t>
            </a:r>
          </a:p>
          <a:p>
            <a:pPr marL="457200" marR="0" lvl="0" indent="-368300" rtl="0">
              <a:spcBef>
                <a:spcPts val="560"/>
              </a:spcBef>
              <a:spcAft>
                <a:spcPts val="0"/>
              </a:spcAft>
              <a:buSzPct val="100000"/>
            </a:pPr>
            <a:r>
              <a:rPr lang="en-US" sz="2200" b="1" u="sng"/>
              <a:t>Cranes</a:t>
            </a:r>
            <a:br>
              <a:rPr lang="en-US" sz="2200" b="1" u="sng"/>
            </a:br>
            <a:r>
              <a:rPr lang="en-US" sz="2000"/>
              <a:t>§ 1926.753 Hoisting and Rigging</a:t>
            </a:r>
            <a:br>
              <a:rPr lang="en-US" sz="2000" b="1" u="sng"/>
            </a:br>
            <a:r>
              <a:rPr lang="en-US" sz="2000" b="1" u="sng"/>
              <a:t> </a:t>
            </a:r>
          </a:p>
          <a:p>
            <a:pPr marL="457200" marR="0" lvl="0" indent="-368300" rtl="0">
              <a:spcBef>
                <a:spcPts val="560"/>
              </a:spcBef>
              <a:spcAft>
                <a:spcPts val="0"/>
              </a:spcAft>
              <a:buSzPct val="100000"/>
            </a:pPr>
            <a:r>
              <a:rPr lang="en-US" sz="2200" b="1" u="sng"/>
              <a:t>Structural Stability</a:t>
            </a:r>
            <a:br>
              <a:rPr lang="en-US" sz="2200" b="1" u="sng"/>
            </a:br>
            <a:r>
              <a:rPr lang="en-US" sz="2000"/>
              <a:t>§ 1926.754 Structural Steel Assembly</a:t>
            </a:r>
            <a:br>
              <a:rPr lang="en-US" sz="2000"/>
            </a:br>
            <a:r>
              <a:rPr lang="en-US" sz="2000"/>
              <a:t>§ 1926.755 Column Anchorage</a:t>
            </a:r>
            <a:br>
              <a:rPr lang="en-US" sz="2000"/>
            </a:br>
            <a:r>
              <a:rPr lang="en-US" sz="2000"/>
              <a:t>§ 1926.756 Beams and Columns</a:t>
            </a:r>
            <a:br>
              <a:rPr lang="en-US" sz="2000"/>
            </a:br>
            <a:r>
              <a:rPr lang="en-US" sz="2000"/>
              <a:t>§ 1926.757 Open Web Steel Joists</a:t>
            </a:r>
          </a:p>
        </p:txBody>
      </p:sp>
      <p:sp>
        <p:nvSpPr>
          <p:cNvPr id="255" name="Shape 255"/>
          <p:cNvSpPr txBox="1">
            <a:spLocks noGrp="1"/>
          </p:cNvSpPr>
          <p:nvPr>
            <p:ph type="body" idx="1"/>
          </p:nvPr>
        </p:nvSpPr>
        <p:spPr>
          <a:xfrm>
            <a:off x="4654150" y="1361325"/>
            <a:ext cx="4191900" cy="5291100"/>
          </a:xfrm>
          <a:prstGeom prst="rect">
            <a:avLst/>
          </a:prstGeom>
          <a:noFill/>
          <a:ln>
            <a:noFill/>
          </a:ln>
        </p:spPr>
        <p:txBody>
          <a:bodyPr lIns="91425" tIns="45700" rIns="91425" bIns="45700" anchor="t" anchorCtr="0">
            <a:noAutofit/>
          </a:bodyPr>
          <a:lstStyle/>
          <a:p>
            <a:pPr marL="457200" marR="0" lvl="0" indent="-368300" rtl="0">
              <a:spcBef>
                <a:spcPts val="560"/>
              </a:spcBef>
              <a:spcAft>
                <a:spcPts val="0"/>
              </a:spcAft>
              <a:buSzPct val="100000"/>
            </a:pPr>
            <a:r>
              <a:rPr lang="en-US" sz="2200" b="1" u="sng"/>
              <a:t>Metal Buildings</a:t>
            </a:r>
            <a:br>
              <a:rPr lang="en-US" sz="2200" b="1" u="sng"/>
            </a:br>
            <a:r>
              <a:rPr lang="en-US" sz="2000"/>
              <a:t>§ 1926.758 Systems-engineered Metal Buildings</a:t>
            </a:r>
            <a:br>
              <a:rPr lang="en-US" sz="2000" b="1" u="sng"/>
            </a:br>
            <a:r>
              <a:rPr lang="en-US" sz="2000" b="1" u="sng"/>
              <a:t> </a:t>
            </a:r>
          </a:p>
          <a:p>
            <a:pPr marL="457200" marR="0" lvl="0" indent="-368300" rtl="0">
              <a:spcBef>
                <a:spcPts val="560"/>
              </a:spcBef>
              <a:spcAft>
                <a:spcPts val="0"/>
              </a:spcAft>
              <a:buSzPct val="100000"/>
            </a:pPr>
            <a:r>
              <a:rPr lang="en-US" sz="2200" b="1" u="sng"/>
              <a:t>(Non-Hoist) Overhead Hazards</a:t>
            </a:r>
            <a:br>
              <a:rPr lang="en-US" sz="2200" b="1" u="sng"/>
            </a:br>
            <a:r>
              <a:rPr lang="en-US" sz="2000"/>
              <a:t>§ 1926.759 Falling Object Protection</a:t>
            </a:r>
            <a:br>
              <a:rPr lang="en-US" sz="2000" b="1" u="sng"/>
            </a:br>
            <a:r>
              <a:rPr lang="en-US" sz="2000" b="1" u="sng"/>
              <a:t> </a:t>
            </a:r>
          </a:p>
          <a:p>
            <a:pPr marL="457200" marR="0" lvl="0" indent="-368300" rtl="0">
              <a:spcBef>
                <a:spcPts val="560"/>
              </a:spcBef>
              <a:spcAft>
                <a:spcPts val="0"/>
              </a:spcAft>
              <a:buSzPct val="100000"/>
            </a:pPr>
            <a:r>
              <a:rPr lang="en-US" sz="2200" b="1" u="sng"/>
              <a:t>Fall Protection</a:t>
            </a:r>
            <a:br>
              <a:rPr lang="en-US" sz="2200" b="1" u="sng"/>
            </a:br>
            <a:r>
              <a:rPr lang="en-US" sz="2000"/>
              <a:t>§ 1926.760 Fall Protection (for connectors, deckers, and all others)</a:t>
            </a:r>
            <a:br>
              <a:rPr lang="en-US" sz="2000" b="1" u="sng"/>
            </a:br>
            <a:r>
              <a:rPr lang="en-US" sz="2000" b="1" u="sng"/>
              <a:t> </a:t>
            </a:r>
          </a:p>
          <a:p>
            <a:pPr marL="457200" marR="0" lvl="0" indent="-368300" rtl="0">
              <a:spcBef>
                <a:spcPts val="560"/>
              </a:spcBef>
              <a:spcAft>
                <a:spcPts val="0"/>
              </a:spcAft>
              <a:buSzPct val="100000"/>
            </a:pPr>
            <a:r>
              <a:rPr lang="en-US" sz="2200" b="1" u="sng"/>
              <a:t>Training</a:t>
            </a:r>
            <a:br>
              <a:rPr lang="en-US" sz="2200" b="1" u="sng"/>
            </a:br>
            <a:r>
              <a:rPr lang="en-US" sz="2000"/>
              <a:t>§ 1926.761 Training (general and specialized)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685800" y="304800"/>
            <a:ext cx="7772400" cy="1143000"/>
          </a:xfrm>
          <a:prstGeom prst="rect">
            <a:avLst/>
          </a:prstGeom>
          <a:noFill/>
          <a:ln>
            <a:noFill/>
          </a:ln>
        </p:spPr>
        <p:txBody>
          <a:bodyPr lIns="91425" tIns="45700" rIns="91425" bIns="45700" anchor="ctr" anchorCtr="0">
            <a:noAutofit/>
          </a:bodyPr>
          <a:lstStyle/>
          <a:p>
            <a:pPr lvl="0" rtl="0">
              <a:spcBef>
                <a:spcPts val="560"/>
              </a:spcBef>
              <a:buNone/>
            </a:pPr>
            <a:r>
              <a:rPr lang="en-US"/>
              <a:t>§ 1926.750 Scope</a:t>
            </a:r>
          </a:p>
        </p:txBody>
      </p:sp>
      <p:sp>
        <p:nvSpPr>
          <p:cNvPr id="261" name="Shape 261"/>
          <p:cNvSpPr txBox="1">
            <a:spLocks noGrp="1"/>
          </p:cNvSpPr>
          <p:nvPr>
            <p:ph type="body" idx="1"/>
          </p:nvPr>
        </p:nvSpPr>
        <p:spPr>
          <a:xfrm>
            <a:off x="370725" y="1447800"/>
            <a:ext cx="4742400" cy="5086500"/>
          </a:xfrm>
          <a:prstGeom prst="rect">
            <a:avLst/>
          </a:prstGeom>
          <a:noFill/>
          <a:ln>
            <a:noFill/>
          </a:ln>
        </p:spPr>
        <p:txBody>
          <a:bodyPr lIns="91425" tIns="45700" rIns="91425" bIns="45700" anchor="t" anchorCtr="0">
            <a:noAutofit/>
          </a:bodyPr>
          <a:lstStyle/>
          <a:p>
            <a:pPr marL="342900" marR="0" lvl="0" indent="-317500" algn="l" rtl="0">
              <a:spcBef>
                <a:spcPts val="560"/>
              </a:spcBef>
              <a:spcAft>
                <a:spcPts val="0"/>
              </a:spcAft>
              <a:buClr>
                <a:schemeClr val="dk1"/>
              </a:buClr>
              <a:buSzPct val="100000"/>
              <a:buFont typeface="Arial"/>
              <a:buChar char="•"/>
            </a:pPr>
            <a:r>
              <a:rPr lang="en-US" sz="2400"/>
              <a:t>The standard covers all employers engaged in steel erection activities.</a:t>
            </a:r>
          </a:p>
          <a:p>
            <a:pPr marL="342900" marR="0" lvl="0" indent="-317500" algn="l" rtl="0">
              <a:spcBef>
                <a:spcPts val="560"/>
              </a:spcBef>
              <a:spcAft>
                <a:spcPts val="0"/>
              </a:spcAft>
              <a:buClr>
                <a:schemeClr val="dk1"/>
              </a:buClr>
              <a:buSzPct val="100000"/>
              <a:buFont typeface="Arial"/>
              <a:buChar char="•"/>
            </a:pPr>
            <a:r>
              <a:rPr lang="en-US" sz="2400"/>
              <a:t>Two lists of activities:</a:t>
            </a:r>
          </a:p>
          <a:p>
            <a:pPr marR="0" lvl="1" algn="l" rtl="0">
              <a:spcBef>
                <a:spcPts val="560"/>
              </a:spcBef>
              <a:spcAft>
                <a:spcPts val="0"/>
              </a:spcAft>
              <a:buSzPct val="100000"/>
            </a:pPr>
            <a:r>
              <a:rPr lang="en-US" sz="2400"/>
              <a:t>Primary: all activities in .750 (b)(1) are covered (connecting, bracing, guying…)</a:t>
            </a:r>
          </a:p>
          <a:p>
            <a:pPr marR="0" lvl="1" algn="l" rtl="0">
              <a:spcBef>
                <a:spcPts val="560"/>
              </a:spcBef>
              <a:spcAft>
                <a:spcPts val="0"/>
              </a:spcAft>
              <a:buSzPct val="100000"/>
            </a:pPr>
            <a:r>
              <a:rPr lang="en-US" sz="2400"/>
              <a:t>Ancillary: all listed in .750 (b)(2) are covered </a:t>
            </a:r>
            <a:r>
              <a:rPr lang="en-US" sz="2400" i="1"/>
              <a:t>when they occur during and are a part of steel erection activities</a:t>
            </a:r>
            <a:r>
              <a:rPr lang="en-US" sz="2400"/>
              <a:t> (sealing, caulking, elevator beams…)</a:t>
            </a:r>
          </a:p>
        </p:txBody>
      </p:sp>
      <p:pic>
        <p:nvPicPr>
          <p:cNvPr id="262" name="Shape 262" descr="Q:\lib\newquist\Subpart R power pointsteel Version\Slide5.JPG"/>
          <p:cNvPicPr preferRelativeResize="0"/>
          <p:nvPr/>
        </p:nvPicPr>
        <p:blipFill rotWithShape="1">
          <a:blip r:embed="rId3">
            <a:alphaModFix/>
          </a:blip>
          <a:srcRect l="52588" t="33033" r="9148" b="29213"/>
          <a:stretch/>
        </p:blipFill>
        <p:spPr>
          <a:xfrm>
            <a:off x="5189300" y="1503450"/>
            <a:ext cx="3498300" cy="2589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685800" y="304800"/>
            <a:ext cx="7772400" cy="1143000"/>
          </a:xfrm>
          <a:prstGeom prst="rect">
            <a:avLst/>
          </a:prstGeom>
          <a:noFill/>
          <a:ln>
            <a:noFill/>
          </a:ln>
        </p:spPr>
        <p:txBody>
          <a:bodyPr lIns="91425" tIns="45700" rIns="91425" bIns="45700" anchor="ctr" anchorCtr="0">
            <a:noAutofit/>
          </a:bodyPr>
          <a:lstStyle/>
          <a:p>
            <a:pPr lvl="0" rtl="0">
              <a:spcBef>
                <a:spcPts val="560"/>
              </a:spcBef>
              <a:buNone/>
            </a:pPr>
            <a:r>
              <a:rPr lang="en-US"/>
              <a:t>§ 1926.750 Scope</a:t>
            </a:r>
          </a:p>
        </p:txBody>
      </p:sp>
      <p:sp>
        <p:nvSpPr>
          <p:cNvPr id="268" name="Shape 268"/>
          <p:cNvSpPr txBox="1">
            <a:spLocks noGrp="1"/>
          </p:cNvSpPr>
          <p:nvPr>
            <p:ph type="body" idx="1"/>
          </p:nvPr>
        </p:nvSpPr>
        <p:spPr>
          <a:xfrm>
            <a:off x="370725" y="1447800"/>
            <a:ext cx="4742400" cy="5086500"/>
          </a:xfrm>
          <a:prstGeom prst="rect">
            <a:avLst/>
          </a:prstGeom>
          <a:noFill/>
          <a:ln>
            <a:noFill/>
          </a:ln>
        </p:spPr>
        <p:txBody>
          <a:bodyPr lIns="91425" tIns="45700" rIns="91425" bIns="45700" anchor="t" anchorCtr="0">
            <a:noAutofit/>
          </a:bodyPr>
          <a:lstStyle/>
          <a:p>
            <a:pPr marL="342900" marR="0" lvl="0" indent="-317500" algn="l" rtl="0">
              <a:lnSpc>
                <a:spcPct val="100000"/>
              </a:lnSpc>
              <a:spcBef>
                <a:spcPts val="560"/>
              </a:spcBef>
              <a:spcAft>
                <a:spcPts val="0"/>
              </a:spcAft>
              <a:buClr>
                <a:schemeClr val="dk1"/>
              </a:buClr>
              <a:buSzPct val="100000"/>
              <a:buFont typeface="Arial"/>
              <a:buChar char="•"/>
            </a:pPr>
            <a:r>
              <a:rPr lang="en-US" sz="2400"/>
              <a:t>Does </a:t>
            </a:r>
            <a:r>
              <a:rPr lang="en-US" sz="2400" i="1"/>
              <a:t>not</a:t>
            </a:r>
            <a:r>
              <a:rPr lang="en-US" sz="2400"/>
              <a:t> include: </a:t>
            </a:r>
          </a:p>
          <a:p>
            <a:pPr marR="0" lvl="1" algn="l" rtl="0">
              <a:lnSpc>
                <a:spcPct val="100000"/>
              </a:lnSpc>
              <a:spcBef>
                <a:spcPts val="560"/>
              </a:spcBef>
              <a:spcAft>
                <a:spcPts val="0"/>
              </a:spcAft>
              <a:buSzPct val="100000"/>
            </a:pPr>
            <a:r>
              <a:rPr lang="en-US" sz="2400"/>
              <a:t>electrical transmission towers;</a:t>
            </a:r>
          </a:p>
          <a:p>
            <a:pPr marR="0" lvl="1" algn="l" rtl="0">
              <a:lnSpc>
                <a:spcPct val="100000"/>
              </a:lnSpc>
              <a:spcBef>
                <a:spcPts val="560"/>
              </a:spcBef>
              <a:spcAft>
                <a:spcPts val="0"/>
              </a:spcAft>
              <a:buSzPct val="100000"/>
            </a:pPr>
            <a:r>
              <a:rPr lang="en-US" sz="2400"/>
              <a:t>communication and broadcast towers;</a:t>
            </a:r>
          </a:p>
          <a:p>
            <a:pPr marR="0" lvl="1" algn="l" rtl="0">
              <a:lnSpc>
                <a:spcPct val="100000"/>
              </a:lnSpc>
              <a:spcBef>
                <a:spcPts val="560"/>
              </a:spcBef>
              <a:spcAft>
                <a:spcPts val="0"/>
              </a:spcAft>
              <a:buSzPct val="100000"/>
            </a:pPr>
            <a:r>
              <a:rPr lang="en-US" sz="2400"/>
              <a:t>tanks.</a:t>
            </a:r>
          </a:p>
        </p:txBody>
      </p:sp>
      <p:pic>
        <p:nvPicPr>
          <p:cNvPr id="269" name="Shape 269" descr="Q:\lib\newquist\Subpart R power pointsteel Version\Slide7.JPG"/>
          <p:cNvPicPr preferRelativeResize="0"/>
          <p:nvPr/>
        </p:nvPicPr>
        <p:blipFill rotWithShape="1">
          <a:blip r:embed="rId3">
            <a:alphaModFix/>
          </a:blip>
          <a:srcRect l="28316" t="68054" r="45897" b="5616"/>
          <a:stretch/>
        </p:blipFill>
        <p:spPr>
          <a:xfrm>
            <a:off x="916975" y="3680200"/>
            <a:ext cx="3670500" cy="2810700"/>
          </a:xfrm>
          <a:prstGeom prst="rect">
            <a:avLst/>
          </a:prstGeom>
          <a:noFill/>
          <a:ln>
            <a:noFill/>
          </a:ln>
        </p:spPr>
      </p:pic>
      <p:pic>
        <p:nvPicPr>
          <p:cNvPr id="270" name="Shape 270" descr="Q:\lib\newquist\Subpart R power pointsteel Version\Slide7.JPG"/>
          <p:cNvPicPr preferRelativeResize="0"/>
          <p:nvPr/>
        </p:nvPicPr>
        <p:blipFill rotWithShape="1">
          <a:blip r:embed="rId3">
            <a:alphaModFix/>
          </a:blip>
          <a:srcRect l="58649" t="34255" r="2924" b="26515"/>
          <a:stretch/>
        </p:blipFill>
        <p:spPr>
          <a:xfrm>
            <a:off x="5286900" y="1587350"/>
            <a:ext cx="3513900" cy="2690100"/>
          </a:xfrm>
          <a:prstGeom prst="rect">
            <a:avLst/>
          </a:prstGeom>
          <a:noFill/>
          <a:ln>
            <a:noFill/>
          </a:ln>
        </p:spPr>
      </p:pic>
      <p:sp>
        <p:nvSpPr>
          <p:cNvPr id="271" name="Shape 271"/>
          <p:cNvSpPr txBox="1"/>
          <p:nvPr/>
        </p:nvSpPr>
        <p:spPr>
          <a:xfrm>
            <a:off x="5291200" y="4304875"/>
            <a:ext cx="3513900" cy="842400"/>
          </a:xfrm>
          <a:prstGeom prst="rect">
            <a:avLst/>
          </a:prstGeom>
          <a:noFill/>
          <a:ln>
            <a:noFill/>
          </a:ln>
        </p:spPr>
        <p:txBody>
          <a:bodyPr lIns="91425" tIns="91425" rIns="91425" bIns="91425" anchor="t" anchorCtr="0">
            <a:noAutofit/>
          </a:bodyPr>
          <a:lstStyle/>
          <a:p>
            <a:pPr lvl="0" algn="ctr">
              <a:spcBef>
                <a:spcPts val="0"/>
              </a:spcBef>
              <a:buNone/>
            </a:pPr>
            <a:r>
              <a:rPr lang="en-US" sz="2200">
                <a:latin typeface="Calibri"/>
                <a:ea typeface="Calibri"/>
                <a:cs typeface="Calibri"/>
                <a:sym typeface="Calibri"/>
              </a:rPr>
              <a:t>Ironworker using rope grabs to make tower connection.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370725" y="304800"/>
            <a:ext cx="8316900" cy="1143000"/>
          </a:xfrm>
          <a:prstGeom prst="rect">
            <a:avLst/>
          </a:prstGeom>
          <a:noFill/>
          <a:ln>
            <a:noFill/>
          </a:ln>
        </p:spPr>
        <p:txBody>
          <a:bodyPr lIns="91425" tIns="45700" rIns="91425" bIns="45700" anchor="ctr" anchorCtr="0">
            <a:noAutofit/>
          </a:bodyPr>
          <a:lstStyle/>
          <a:p>
            <a:pPr lvl="0" rtl="0">
              <a:spcBef>
                <a:spcPts val="560"/>
              </a:spcBef>
              <a:buNone/>
            </a:pPr>
            <a:r>
              <a:rPr lang="en-US"/>
              <a:t>§ 1926.750(c)</a:t>
            </a:r>
            <a:br>
              <a:rPr lang="en-US"/>
            </a:br>
            <a:r>
              <a:rPr lang="en-US" sz="4000"/>
              <a:t>Specific Controlling Contractor Duties</a:t>
            </a:r>
          </a:p>
        </p:txBody>
      </p:sp>
      <p:sp>
        <p:nvSpPr>
          <p:cNvPr id="277" name="Shape 277"/>
          <p:cNvSpPr txBox="1">
            <a:spLocks noGrp="1"/>
          </p:cNvSpPr>
          <p:nvPr>
            <p:ph type="body" idx="1"/>
          </p:nvPr>
        </p:nvSpPr>
        <p:spPr>
          <a:xfrm>
            <a:off x="370725" y="1828800"/>
            <a:ext cx="4742400" cy="4239000"/>
          </a:xfrm>
          <a:prstGeom prst="rect">
            <a:avLst/>
          </a:prstGeom>
          <a:noFill/>
          <a:ln>
            <a:noFill/>
          </a:ln>
        </p:spPr>
        <p:txBody>
          <a:bodyPr lIns="91425" tIns="45700" rIns="91425" bIns="45700" anchor="t" anchorCtr="0">
            <a:noAutofit/>
          </a:bodyPr>
          <a:lstStyle/>
          <a:p>
            <a:pPr marL="342900" marR="0" lvl="0" indent="-317500" algn="l" rtl="0">
              <a:lnSpc>
                <a:spcPct val="100000"/>
              </a:lnSpc>
              <a:spcBef>
                <a:spcPts val="560"/>
              </a:spcBef>
              <a:spcAft>
                <a:spcPts val="0"/>
              </a:spcAft>
              <a:buClr>
                <a:schemeClr val="dk1"/>
              </a:buClr>
              <a:buSzPct val="100000"/>
              <a:buFont typeface="Arial"/>
              <a:buChar char="•"/>
            </a:pPr>
            <a:r>
              <a:rPr lang="en-US" sz="2400"/>
              <a:t>Written notification to the steel erector:</a:t>
            </a:r>
          </a:p>
          <a:p>
            <a:pPr marR="0" lvl="1" algn="l" rtl="0">
              <a:lnSpc>
                <a:spcPct val="100000"/>
              </a:lnSpc>
              <a:spcBef>
                <a:spcPts val="560"/>
              </a:spcBef>
              <a:spcAft>
                <a:spcPts val="0"/>
              </a:spcAft>
              <a:buSzPct val="100000"/>
            </a:pPr>
            <a:r>
              <a:rPr lang="en-US" sz="2400"/>
              <a:t>Concrete in piers/walls is cured re ASTM spec.</a:t>
            </a:r>
          </a:p>
          <a:p>
            <a:pPr marR="0" lvl="1" algn="l" rtl="0">
              <a:lnSpc>
                <a:spcPct val="100000"/>
              </a:lnSpc>
              <a:spcBef>
                <a:spcPts val="560"/>
              </a:spcBef>
              <a:spcAft>
                <a:spcPts val="0"/>
              </a:spcAft>
              <a:buSzPct val="100000"/>
            </a:pPr>
            <a:r>
              <a:rPr lang="en-US" sz="2400"/>
              <a:t>Anchor bolt modifications/repairs approved by project engineer (.752(a); .755(b)).</a:t>
            </a:r>
          </a:p>
          <a:p>
            <a:pPr marR="0" lvl="1" algn="l" rtl="0">
              <a:lnSpc>
                <a:spcPct val="100000"/>
              </a:lnSpc>
              <a:spcBef>
                <a:spcPts val="560"/>
              </a:spcBef>
              <a:spcAft>
                <a:spcPts val="0"/>
              </a:spcAft>
              <a:buSzPct val="100000"/>
            </a:pPr>
            <a:r>
              <a:rPr lang="en-US" sz="2400"/>
              <a:t>Adequate on-site access roads (.752(c)).</a:t>
            </a:r>
          </a:p>
        </p:txBody>
      </p:sp>
      <p:pic>
        <p:nvPicPr>
          <p:cNvPr id="278" name="Shape 278" descr="Q:\lib\newquist\Subpart R power pointsteel Version\Slide9.JPG"/>
          <p:cNvPicPr preferRelativeResize="0"/>
          <p:nvPr/>
        </p:nvPicPr>
        <p:blipFill rotWithShape="1">
          <a:blip r:embed="rId3">
            <a:alphaModFix/>
          </a:blip>
          <a:srcRect l="60674" t="30560" r="9830" b="14157"/>
          <a:stretch/>
        </p:blipFill>
        <p:spPr>
          <a:xfrm>
            <a:off x="5395650" y="1714925"/>
            <a:ext cx="3139500" cy="4413600"/>
          </a:xfrm>
          <a:prstGeom prst="rect">
            <a:avLst/>
          </a:prstGeom>
          <a:noFill/>
          <a:ln>
            <a:noFill/>
          </a:ln>
        </p:spPr>
      </p:pic>
      <p:sp>
        <p:nvSpPr>
          <p:cNvPr id="279" name="Shape 279"/>
          <p:cNvSpPr txBox="1"/>
          <p:nvPr/>
        </p:nvSpPr>
        <p:spPr>
          <a:xfrm>
            <a:off x="5395600" y="6133675"/>
            <a:ext cx="3139500" cy="506100"/>
          </a:xfrm>
          <a:prstGeom prst="rect">
            <a:avLst/>
          </a:prstGeom>
          <a:noFill/>
          <a:ln>
            <a:noFill/>
          </a:ln>
        </p:spPr>
        <p:txBody>
          <a:bodyPr lIns="91425" tIns="91425" rIns="91425" bIns="91425" anchor="t" anchorCtr="0">
            <a:noAutofit/>
          </a:bodyPr>
          <a:lstStyle/>
          <a:p>
            <a:pPr lvl="0" algn="ctr" rtl="0">
              <a:spcBef>
                <a:spcPts val="0"/>
              </a:spcBef>
              <a:buNone/>
            </a:pPr>
            <a:r>
              <a:rPr lang="en-US" sz="2200">
                <a:latin typeface="Calibri"/>
                <a:ea typeface="Calibri"/>
                <a:cs typeface="Calibri"/>
                <a:sym typeface="Calibri"/>
              </a:rPr>
              <a:t>Before and after photos.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685800" y="3048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Access (continued)</a:t>
            </a:r>
          </a:p>
        </p:txBody>
      </p:sp>
      <p:sp>
        <p:nvSpPr>
          <p:cNvPr id="285" name="Shape 285"/>
          <p:cNvSpPr txBox="1">
            <a:spLocks noGrp="1"/>
          </p:cNvSpPr>
          <p:nvPr>
            <p:ph type="body" idx="1"/>
          </p:nvPr>
        </p:nvSpPr>
        <p:spPr>
          <a:xfrm>
            <a:off x="457200" y="1449500"/>
            <a:ext cx="4012200" cy="1143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Aerial lifts must be used on firm surfaces. </a:t>
            </a:r>
          </a:p>
        </p:txBody>
      </p:sp>
      <p:pic>
        <p:nvPicPr>
          <p:cNvPr id="286" name="Shape 286" descr="Q:\Inspection Digital Photos\FY-2002 Digital Photos\Scott\McShane\DSCF0007.JPG"/>
          <p:cNvPicPr preferRelativeResize="0">
            <a:picLocks noGrp="1"/>
          </p:cNvPicPr>
          <p:nvPr>
            <p:ph type="clipArt" idx="2"/>
          </p:nvPr>
        </p:nvPicPr>
        <p:blipFill rotWithShape="1">
          <a:blip r:embed="rId3">
            <a:alphaModFix/>
          </a:blip>
          <a:srcRect/>
          <a:stretch/>
        </p:blipFill>
        <p:spPr>
          <a:xfrm>
            <a:off x="3672975" y="2311675"/>
            <a:ext cx="5013900" cy="3760200"/>
          </a:xfrm>
          <a:prstGeom prst="rect">
            <a:avLst/>
          </a:prstGeom>
          <a:noFill/>
          <a:ln>
            <a:noFill/>
          </a:ln>
        </p:spPr>
      </p:pic>
      <p:sp>
        <p:nvSpPr>
          <p:cNvPr id="287" name="Shape 287"/>
          <p:cNvSpPr txBox="1"/>
          <p:nvPr/>
        </p:nvSpPr>
        <p:spPr>
          <a:xfrm>
            <a:off x="3691800" y="6096000"/>
            <a:ext cx="5013900" cy="4854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200">
                <a:solidFill>
                  <a:schemeClr val="dk1"/>
                </a:solidFill>
                <a:latin typeface="Calibri"/>
                <a:ea typeface="Calibri"/>
                <a:cs typeface="Calibri"/>
                <a:sym typeface="Calibri"/>
              </a:rPr>
              <a:t>Only parts of the job were graded.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685800" y="3048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Controlling Contractor Duties</a:t>
            </a:r>
          </a:p>
        </p:txBody>
      </p:sp>
      <p:sp>
        <p:nvSpPr>
          <p:cNvPr id="293" name="Shape 293"/>
          <p:cNvSpPr txBox="1">
            <a:spLocks noGrp="1"/>
          </p:cNvSpPr>
          <p:nvPr>
            <p:ph type="body" idx="1"/>
          </p:nvPr>
        </p:nvSpPr>
        <p:spPr>
          <a:xfrm>
            <a:off x="508575" y="1447800"/>
            <a:ext cx="39873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Preclude work below steel erection unless there is overhead protection 1926.759(b)</a:t>
            </a:r>
          </a:p>
        </p:txBody>
      </p:sp>
      <p:pic>
        <p:nvPicPr>
          <p:cNvPr id="294" name="Shape 294" descr="Q:\lib\newquist\barrco.jpg"/>
          <p:cNvPicPr preferRelativeResize="0">
            <a:picLocks noGrp="1"/>
          </p:cNvPicPr>
          <p:nvPr>
            <p:ph type="clipArt" idx="2"/>
          </p:nvPr>
        </p:nvPicPr>
        <p:blipFill rotWithShape="1">
          <a:blip r:embed="rId3">
            <a:alphaModFix/>
          </a:blip>
          <a:srcRect/>
          <a:stretch/>
        </p:blipFill>
        <p:spPr>
          <a:xfrm>
            <a:off x="4699500" y="1600200"/>
            <a:ext cx="3987300" cy="3058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685800" y="3048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Controlling Contractors</a:t>
            </a:r>
          </a:p>
        </p:txBody>
      </p:sp>
      <p:sp>
        <p:nvSpPr>
          <p:cNvPr id="300" name="Shape 300"/>
          <p:cNvSpPr txBox="1">
            <a:spLocks noGrp="1"/>
          </p:cNvSpPr>
          <p:nvPr>
            <p:ph type="body" idx="1"/>
          </p:nvPr>
        </p:nvSpPr>
        <p:spPr>
          <a:xfrm>
            <a:off x="457200" y="1404125"/>
            <a:ext cx="4243200" cy="45396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0000"/>
              </a:buClr>
              <a:buSzPct val="100000"/>
              <a:buFont typeface="Calibri"/>
              <a:buChar char="•"/>
            </a:pPr>
            <a:r>
              <a:rPr lang="en-US" sz="2800" b="0" i="0" u="none" strike="noStrike" cap="none">
                <a:solidFill>
                  <a:srgbClr val="000000"/>
                </a:solidFill>
              </a:rPr>
              <a:t>Controlling contractors will also have to choose whether or not to accept and take custody of </a:t>
            </a:r>
            <a:r>
              <a:rPr lang="en-US" sz="2800" b="1" i="0" u="none" strike="noStrike" cap="none">
                <a:solidFill>
                  <a:srgbClr val="000000"/>
                </a:solidFill>
              </a:rPr>
              <a:t>fall protection</a:t>
            </a:r>
            <a:r>
              <a:rPr lang="en-US" sz="2800" b="0" i="0" u="none" strike="noStrike" cap="none">
                <a:solidFill>
                  <a:srgbClr val="000000"/>
                </a:solidFill>
              </a:rPr>
              <a:t> systems.</a:t>
            </a:r>
          </a:p>
          <a:p>
            <a:pPr marL="342900" marR="0" lvl="0" indent="-342900" algn="l" rtl="0">
              <a:spcBef>
                <a:spcPts val="560"/>
              </a:spcBef>
              <a:spcAft>
                <a:spcPts val="0"/>
              </a:spcAft>
              <a:buClr>
                <a:srgbClr val="000000"/>
              </a:buClr>
              <a:buSzPct val="100000"/>
              <a:buFont typeface="Calibri"/>
              <a:buChar char="•"/>
            </a:pPr>
            <a:r>
              <a:rPr lang="en-US" sz="2800" b="0" i="0" u="none" strike="noStrike" cap="none">
                <a:solidFill>
                  <a:srgbClr val="000000"/>
                </a:solidFill>
              </a:rPr>
              <a:t>1926.760(e) </a:t>
            </a: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dk1"/>
              </a:solidFill>
            </a:endParaRPr>
          </a:p>
        </p:txBody>
      </p:sp>
      <p:pic>
        <p:nvPicPr>
          <p:cNvPr id="301" name="Shape 301" descr="Q:\lib\newquist\clothlinerail.jpg"/>
          <p:cNvPicPr preferRelativeResize="0">
            <a:picLocks noGrp="1"/>
          </p:cNvPicPr>
          <p:nvPr>
            <p:ph type="clipArt" idx="2"/>
          </p:nvPr>
        </p:nvPicPr>
        <p:blipFill rotWithShape="1">
          <a:blip r:embed="rId3">
            <a:alphaModFix/>
          </a:blip>
          <a:srcRect/>
          <a:stretch/>
        </p:blipFill>
        <p:spPr>
          <a:xfrm>
            <a:off x="4700400" y="1524000"/>
            <a:ext cx="3986400" cy="3082800"/>
          </a:xfrm>
          <a:prstGeom prst="rect">
            <a:avLst/>
          </a:prstGeom>
          <a:noFill/>
          <a:ln>
            <a:noFill/>
          </a:ln>
        </p:spPr>
      </p:pic>
      <p:sp>
        <p:nvSpPr>
          <p:cNvPr id="302" name="Shape 302"/>
          <p:cNvSpPr txBox="1"/>
          <p:nvPr/>
        </p:nvSpPr>
        <p:spPr>
          <a:xfrm>
            <a:off x="4700400" y="4648200"/>
            <a:ext cx="3986400" cy="8073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200">
                <a:solidFill>
                  <a:schemeClr val="dk1"/>
                </a:solidFill>
                <a:latin typeface="Calibri"/>
                <a:ea typeface="Calibri"/>
                <a:cs typeface="Calibri"/>
                <a:sym typeface="Calibri"/>
              </a:rPr>
              <a:t>Electric wire is not acceptable as a guardrail - Batavia, IL.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685800" y="229450"/>
            <a:ext cx="7772400" cy="1944300"/>
          </a:xfrm>
          <a:prstGeom prst="rect">
            <a:avLst/>
          </a:prstGeom>
          <a:noFill/>
          <a:ln>
            <a:noFill/>
          </a:ln>
        </p:spPr>
        <p:txBody>
          <a:bodyPr lIns="91425" tIns="45700" rIns="91425" bIns="45700" anchor="ctr" anchorCtr="0">
            <a:noAutofit/>
          </a:bodyPr>
          <a:lstStyle/>
          <a:p>
            <a:pPr lvl="0" rtl="0">
              <a:spcBef>
                <a:spcPts val="560"/>
              </a:spcBef>
              <a:buClr>
                <a:schemeClr val="dk1"/>
              </a:buClr>
              <a:buSzPct val="27500"/>
              <a:buFont typeface="Arial"/>
              <a:buNone/>
            </a:pPr>
            <a:r>
              <a:rPr lang="en-US"/>
              <a:t>§ 1926.752 </a:t>
            </a:r>
            <a:br>
              <a:rPr lang="en-US"/>
            </a:br>
            <a:r>
              <a:rPr lang="en-US" sz="4000"/>
              <a:t>Site Layout, Construction Plan, and Erection Sequence</a:t>
            </a:r>
          </a:p>
        </p:txBody>
      </p:sp>
      <p:sp>
        <p:nvSpPr>
          <p:cNvPr id="308" name="Shape 308"/>
          <p:cNvSpPr txBox="1">
            <a:spLocks noGrp="1"/>
          </p:cNvSpPr>
          <p:nvPr>
            <p:ph type="body" idx="1"/>
          </p:nvPr>
        </p:nvSpPr>
        <p:spPr>
          <a:xfrm>
            <a:off x="457200" y="2470925"/>
            <a:ext cx="4243200" cy="40002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0000"/>
              </a:buClr>
              <a:buSzPct val="100000"/>
              <a:buFont typeface="Arial"/>
              <a:buChar char="•"/>
            </a:pPr>
            <a:r>
              <a:rPr lang="en-US" sz="2800">
                <a:solidFill>
                  <a:srgbClr val="000000"/>
                </a:solidFill>
              </a:rPr>
              <a:t>Certification of: </a:t>
            </a:r>
          </a:p>
          <a:p>
            <a:pPr lvl="1" rtl="0">
              <a:spcBef>
                <a:spcPts val="0"/>
              </a:spcBef>
            </a:pPr>
            <a:r>
              <a:rPr lang="en-US"/>
              <a:t>proper curing of concrete in footings, piers, etc for steel columns.</a:t>
            </a:r>
          </a:p>
          <a:p>
            <a:pPr lvl="1" rtl="0">
              <a:spcBef>
                <a:spcPts val="0"/>
              </a:spcBef>
            </a:pPr>
            <a:r>
              <a:rPr lang="en-US"/>
              <a:t>anchor bolt repairs, modifications.</a:t>
            </a:r>
          </a:p>
          <a:p>
            <a:pPr lvl="0" indent="0" rtl="0">
              <a:spcBef>
                <a:spcPts val="0"/>
              </a:spcBef>
              <a:buClr>
                <a:srgbClr val="000000"/>
              </a:buClr>
              <a:buSzPct val="100000"/>
              <a:buFont typeface="Arial"/>
              <a:buChar char="•"/>
            </a:pPr>
            <a:r>
              <a:rPr lang="en-US" sz="2800"/>
              <a:t>Pre-plan hoisting operations.</a:t>
            </a:r>
          </a:p>
          <a:p>
            <a:pPr marL="0" marR="0" lvl="0" indent="0" algn="l" rtl="0">
              <a:spcBef>
                <a:spcPts val="0"/>
              </a:spcBef>
              <a:spcAft>
                <a:spcPts val="0"/>
              </a:spcAft>
              <a:buNone/>
            </a:pPr>
            <a:endParaRPr sz="2800">
              <a:solidFill>
                <a:srgbClr val="000000"/>
              </a:solidFill>
            </a:endParaRP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dk1"/>
              </a:solidFill>
            </a:endParaRPr>
          </a:p>
        </p:txBody>
      </p:sp>
      <p:pic>
        <p:nvPicPr>
          <p:cNvPr id="309" name="Shape 309" descr="Q:\lib\newquist\Subpart R power pointsteel Version\Slide11.JPG"/>
          <p:cNvPicPr preferRelativeResize="0"/>
          <p:nvPr/>
        </p:nvPicPr>
        <p:blipFill rotWithShape="1">
          <a:blip r:embed="rId3">
            <a:alphaModFix/>
          </a:blip>
          <a:srcRect l="54774" t="32811" r="12698" b="20896"/>
          <a:stretch/>
        </p:blipFill>
        <p:spPr>
          <a:xfrm>
            <a:off x="4844688" y="2478650"/>
            <a:ext cx="3748199" cy="4000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2781300" y="274637"/>
            <a:ext cx="3581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July 2015</a:t>
            </a:r>
          </a:p>
        </p:txBody>
      </p:sp>
      <p:sp>
        <p:nvSpPr>
          <p:cNvPr id="196" name="Shape 196"/>
          <p:cNvSpPr txBox="1">
            <a:spLocks noGrp="1"/>
          </p:cNvSpPr>
          <p:nvPr>
            <p:ph type="body" idx="1"/>
          </p:nvPr>
        </p:nvSpPr>
        <p:spPr>
          <a:xfrm>
            <a:off x="3320250" y="6248400"/>
            <a:ext cx="2503500" cy="551400"/>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None/>
            </a:pPr>
            <a:r>
              <a:rPr lang="en-US" sz="2200" b="0" i="0" u="none" strike="noStrike" cap="none">
                <a:solidFill>
                  <a:schemeClr val="dk1"/>
                </a:solidFill>
                <a:latin typeface="Calibri"/>
                <a:ea typeface="Calibri"/>
                <a:cs typeface="Calibri"/>
                <a:sym typeface="Calibri"/>
              </a:rPr>
              <a:t>Photo: Paul Jasinski</a:t>
            </a:r>
          </a:p>
        </p:txBody>
      </p:sp>
      <p:pic>
        <p:nvPicPr>
          <p:cNvPr id="197" name="Shape 197"/>
          <p:cNvPicPr preferRelativeResize="0">
            <a:picLocks noGrp="1"/>
          </p:cNvPicPr>
          <p:nvPr>
            <p:ph type="body" idx="2"/>
          </p:nvPr>
        </p:nvPicPr>
        <p:blipFill rotWithShape="1">
          <a:blip r:embed="rId3">
            <a:alphaModFix/>
          </a:blip>
          <a:srcRect/>
          <a:stretch/>
        </p:blipFill>
        <p:spPr>
          <a:xfrm>
            <a:off x="1554900" y="1921850"/>
            <a:ext cx="6034200" cy="4299300"/>
          </a:xfrm>
          <a:prstGeom prst="rect">
            <a:avLst/>
          </a:prstGeom>
          <a:noFill/>
          <a:ln>
            <a:noFill/>
          </a:ln>
        </p:spPr>
      </p:pic>
      <p:sp>
        <p:nvSpPr>
          <p:cNvPr id="198" name="Shape 198"/>
          <p:cNvSpPr txBox="1"/>
          <p:nvPr/>
        </p:nvSpPr>
        <p:spPr>
          <a:xfrm>
            <a:off x="1586500" y="1265425"/>
            <a:ext cx="1733700" cy="551400"/>
          </a:xfrm>
          <a:prstGeom prst="rect">
            <a:avLst/>
          </a:prstGeom>
          <a:noFill/>
          <a:ln>
            <a:noFill/>
          </a:ln>
        </p:spPr>
        <p:txBody>
          <a:bodyPr lIns="91425" tIns="91425" rIns="91425" bIns="91425" anchor="t" anchorCtr="0">
            <a:noAutofit/>
          </a:bodyPr>
          <a:lstStyle/>
          <a:p>
            <a:pPr marL="457200" lvl="0" indent="-406400">
              <a:spcBef>
                <a:spcPts val="0"/>
              </a:spcBef>
              <a:buSzPct val="100000"/>
              <a:buFont typeface="Calibri"/>
              <a:buChar char="●"/>
            </a:pPr>
            <a:r>
              <a:rPr lang="en-US" sz="2800" b="1">
                <a:latin typeface="Calibri"/>
                <a:ea typeface="Calibri"/>
                <a:cs typeface="Calibri"/>
                <a:sym typeface="Calibri"/>
              </a:rPr>
              <a:t>Issues?</a:t>
            </a:r>
          </a:p>
        </p:txBody>
      </p:sp>
    </p:spTree>
    <p:extLst>
      <p:ext uri="{BB962C8B-B14F-4D97-AF65-F5344CB8AC3E}">
        <p14:creationId xmlns:p14="http://schemas.microsoft.com/office/powerpoint/2010/main" val="2713295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685800" y="305650"/>
            <a:ext cx="7772400" cy="1618200"/>
          </a:xfrm>
          <a:prstGeom prst="rect">
            <a:avLst/>
          </a:prstGeom>
          <a:noFill/>
          <a:ln>
            <a:noFill/>
          </a:ln>
        </p:spPr>
        <p:txBody>
          <a:bodyPr lIns="91425" tIns="45700" rIns="91425" bIns="45700" anchor="ctr" anchorCtr="0">
            <a:noAutofit/>
          </a:bodyPr>
          <a:lstStyle/>
          <a:p>
            <a:pPr lvl="0" rtl="0">
              <a:spcBef>
                <a:spcPts val="560"/>
              </a:spcBef>
              <a:buSzPct val="27500"/>
              <a:buNone/>
            </a:pPr>
            <a:r>
              <a:rPr lang="en-US"/>
              <a:t>§ 1926.752 </a:t>
            </a:r>
            <a:br>
              <a:rPr lang="en-US"/>
            </a:br>
            <a:r>
              <a:rPr lang="en-US" sz="4000"/>
              <a:t>Hoisting and Rigging</a:t>
            </a:r>
          </a:p>
        </p:txBody>
      </p:sp>
      <p:sp>
        <p:nvSpPr>
          <p:cNvPr id="315" name="Shape 315"/>
          <p:cNvSpPr txBox="1">
            <a:spLocks noGrp="1"/>
          </p:cNvSpPr>
          <p:nvPr>
            <p:ph type="body" idx="1"/>
          </p:nvPr>
        </p:nvSpPr>
        <p:spPr>
          <a:xfrm>
            <a:off x="465975" y="1831659"/>
            <a:ext cx="4320300" cy="1022400"/>
          </a:xfrm>
          <a:prstGeom prst="rect">
            <a:avLst/>
          </a:prstGeom>
          <a:noFill/>
          <a:ln>
            <a:noFill/>
          </a:ln>
        </p:spPr>
        <p:txBody>
          <a:bodyPr lIns="91425" tIns="45700" rIns="91425" bIns="45700" anchor="t" anchorCtr="0">
            <a:noAutofit/>
          </a:bodyPr>
          <a:lstStyle/>
          <a:p>
            <a:pPr lvl="0" indent="0" rtl="0">
              <a:spcBef>
                <a:spcPts val="0"/>
              </a:spcBef>
              <a:buClr>
                <a:srgbClr val="000000"/>
              </a:buClr>
              <a:buSzPct val="100000"/>
              <a:buFont typeface="Arial"/>
              <a:buChar char="•"/>
            </a:pPr>
            <a:r>
              <a:rPr lang="en-US" sz="2800" dirty="0">
                <a:solidFill>
                  <a:srgbClr val="FF0000"/>
                </a:solidFill>
              </a:rPr>
              <a:t>Qualified rigger </a:t>
            </a:r>
            <a:r>
              <a:rPr lang="en-US" sz="2800" dirty="0">
                <a:solidFill>
                  <a:srgbClr val="000000"/>
                </a:solidFill>
              </a:rPr>
              <a:t>to inspect rigging before each shift.</a:t>
            </a:r>
          </a:p>
          <a:p>
            <a:pPr marL="0" marR="0" lvl="0" indent="0" algn="l" rtl="0">
              <a:spcBef>
                <a:spcPts val="0"/>
              </a:spcBef>
              <a:spcAft>
                <a:spcPts val="0"/>
              </a:spcAft>
              <a:buNone/>
            </a:pPr>
            <a:endParaRPr sz="2800" dirty="0">
              <a:solidFill>
                <a:srgbClr val="000000"/>
              </a:solidFill>
            </a:endParaRPr>
          </a:p>
          <a:p>
            <a:pPr marL="342900" marR="0" lvl="0" indent="-342900" algn="l" rtl="0">
              <a:spcBef>
                <a:spcPts val="560"/>
              </a:spcBef>
              <a:spcAft>
                <a:spcPts val="0"/>
              </a:spcAft>
              <a:buClr>
                <a:schemeClr val="dk1"/>
              </a:buClr>
              <a:buSzPct val="100000"/>
              <a:buFont typeface="Arial"/>
              <a:buNone/>
            </a:pPr>
            <a:endParaRPr sz="2800" b="0" i="0" u="none" strike="noStrike" cap="none" dirty="0">
              <a:solidFill>
                <a:schemeClr val="dk1"/>
              </a:solidFill>
            </a:endParaRPr>
          </a:p>
        </p:txBody>
      </p:sp>
      <p:sp>
        <p:nvSpPr>
          <p:cNvPr id="316" name="Shape 316"/>
          <p:cNvSpPr txBox="1"/>
          <p:nvPr/>
        </p:nvSpPr>
        <p:spPr>
          <a:xfrm>
            <a:off x="5178175" y="4572000"/>
            <a:ext cx="3482100" cy="18534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200">
                <a:solidFill>
                  <a:schemeClr val="dk1"/>
                </a:solidFill>
                <a:latin typeface="Calibri"/>
                <a:ea typeface="Calibri"/>
                <a:cs typeface="Calibri"/>
                <a:sym typeface="Calibri"/>
              </a:rPr>
              <a:t>Quick release device for hoisting columns.</a:t>
            </a:r>
          </a:p>
          <a:p>
            <a:pPr marL="0" marR="0" lvl="0" indent="0" algn="ctr" rtl="0">
              <a:spcBef>
                <a:spcPts val="0"/>
              </a:spcBef>
              <a:spcAft>
                <a:spcPts val="0"/>
              </a:spcAft>
              <a:buClr>
                <a:schemeClr val="dk1"/>
              </a:buClr>
              <a:buSzPct val="25000"/>
              <a:buFont typeface="Arial"/>
              <a:buNone/>
            </a:pPr>
            <a:r>
              <a:rPr lang="en-US" sz="2200">
                <a:solidFill>
                  <a:schemeClr val="dk1"/>
                </a:solidFill>
                <a:latin typeface="Calibri"/>
                <a:ea typeface="Calibri"/>
                <a:cs typeface="Calibri"/>
                <a:sym typeface="Calibri"/>
              </a:rPr>
              <a:t>Pin must be able to lift the column with a safety factor of 6, similar to a sling.</a:t>
            </a:r>
          </a:p>
          <a:p>
            <a:pPr marL="0" marR="0" lvl="0" indent="0" algn="ctr" rtl="0">
              <a:spcBef>
                <a:spcPts val="0"/>
              </a:spcBef>
              <a:spcAft>
                <a:spcPts val="0"/>
              </a:spcAft>
              <a:buClr>
                <a:schemeClr val="dk1"/>
              </a:buClr>
              <a:buFont typeface="Arial"/>
              <a:buNone/>
            </a:pPr>
            <a:endParaRPr sz="2200">
              <a:solidFill>
                <a:schemeClr val="dk1"/>
              </a:solidFill>
              <a:latin typeface="Calibri"/>
              <a:ea typeface="Calibri"/>
              <a:cs typeface="Calibri"/>
              <a:sym typeface="Calibri"/>
            </a:endParaRPr>
          </a:p>
        </p:txBody>
      </p:sp>
      <p:pic>
        <p:nvPicPr>
          <p:cNvPr id="317" name="Shape 317" descr="Q:\lib\newquist\Subpart R power pointsteel Version\Slide12.JPG"/>
          <p:cNvPicPr preferRelativeResize="0"/>
          <p:nvPr/>
        </p:nvPicPr>
        <p:blipFill rotWithShape="1">
          <a:blip r:embed="rId3">
            <a:alphaModFix/>
          </a:blip>
          <a:srcRect l="52080" t="45615" r="8482" b="16406"/>
          <a:stretch/>
        </p:blipFill>
        <p:spPr>
          <a:xfrm>
            <a:off x="385275" y="3264725"/>
            <a:ext cx="4481700" cy="3237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2000</a:t>
            </a:r>
            <a:endParaRPr lang="en-US" sz="4400" b="0" i="0" u="none" strike="noStrike" cap="none" dirty="0">
              <a:solidFill>
                <a:schemeClr val="dk1"/>
              </a:solidFill>
              <a:latin typeface="Calibri"/>
              <a:ea typeface="Calibri"/>
              <a:cs typeface="Calibri"/>
              <a:sym typeface="Calibri"/>
            </a:endParaRPr>
          </a:p>
        </p:txBody>
      </p:sp>
      <p:pic>
        <p:nvPicPr>
          <p:cNvPr id="323" name="Shape 323"/>
          <p:cNvPicPr preferRelativeResize="0">
            <a:picLocks noGrp="1"/>
          </p:cNvPicPr>
          <p:nvPr>
            <p:ph type="body" idx="1"/>
          </p:nvPr>
        </p:nvPicPr>
        <p:blipFill rotWithShape="1">
          <a:blip r:embed="rId3">
            <a:alphaModFix/>
          </a:blip>
          <a:srcRect/>
          <a:stretch/>
        </p:blipFill>
        <p:spPr>
          <a:xfrm>
            <a:off x="304800" y="1905000"/>
            <a:ext cx="8694738" cy="315436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December 2014</a:t>
            </a:r>
          </a:p>
        </p:txBody>
      </p:sp>
      <p:sp>
        <p:nvSpPr>
          <p:cNvPr id="329" name="Shape 329"/>
          <p:cNvSpPr txBox="1">
            <a:spLocks noGrp="1"/>
          </p:cNvSpPr>
          <p:nvPr>
            <p:ph type="body" idx="1"/>
          </p:nvPr>
        </p:nvSpPr>
        <p:spPr>
          <a:xfrm>
            <a:off x="381000" y="1447800"/>
            <a:ext cx="4572000" cy="2865900"/>
          </a:xfrm>
          <a:prstGeom prst="rect">
            <a:avLst/>
          </a:prstGeom>
          <a:noFill/>
          <a:ln>
            <a:noFill/>
          </a:ln>
        </p:spPr>
        <p:txBody>
          <a:bodyPr lIns="91425" tIns="45700" rIns="91425" bIns="45700" anchor="t" anchorCtr="0">
            <a:noAutofit/>
          </a:bodyPr>
          <a:lstStyle/>
          <a:p>
            <a:pPr marL="342900" marR="0" lvl="0" indent="-368300" algn="l" rtl="0">
              <a:spcBef>
                <a:spcPts val="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The Fire Department said </a:t>
            </a:r>
            <a:r>
              <a:rPr lang="en-US" sz="2400"/>
              <a:t>four</a:t>
            </a:r>
            <a:r>
              <a:rPr lang="en-US" sz="2400" b="0" i="0" u="none" strike="noStrike" cap="none">
                <a:solidFill>
                  <a:schemeClr val="dk1"/>
                </a:solidFill>
                <a:latin typeface="Calibri"/>
                <a:ea typeface="Calibri"/>
                <a:cs typeface="Calibri"/>
                <a:sym typeface="Calibri"/>
              </a:rPr>
              <a:t> people were injured when a steel I-beam came down at a construction site around 9:15am at the northeast corner of Lake and Canal streets, on the west bank of the Chicago River.</a:t>
            </a:r>
          </a:p>
        </p:txBody>
      </p:sp>
      <p:pic>
        <p:nvPicPr>
          <p:cNvPr id="330" name="Shape 330"/>
          <p:cNvPicPr preferRelativeResize="0">
            <a:picLocks noGrp="1"/>
          </p:cNvPicPr>
          <p:nvPr>
            <p:ph type="body" idx="2"/>
          </p:nvPr>
        </p:nvPicPr>
        <p:blipFill rotWithShape="1">
          <a:blip r:embed="rId3">
            <a:alphaModFix/>
          </a:blip>
          <a:srcRect/>
          <a:stretch/>
        </p:blipFill>
        <p:spPr>
          <a:xfrm>
            <a:off x="5070994" y="4420525"/>
            <a:ext cx="3714600" cy="2090100"/>
          </a:xfrm>
          <a:prstGeom prst="rect">
            <a:avLst/>
          </a:prstGeom>
          <a:noFill/>
          <a:ln>
            <a:noFill/>
          </a:ln>
        </p:spPr>
      </p:pic>
      <p:pic>
        <p:nvPicPr>
          <p:cNvPr id="331" name="Shape 331"/>
          <p:cNvPicPr preferRelativeResize="0"/>
          <p:nvPr/>
        </p:nvPicPr>
        <p:blipFill rotWithShape="1">
          <a:blip r:embed="rId4">
            <a:alphaModFix/>
          </a:blip>
          <a:srcRect/>
          <a:stretch/>
        </p:blipFill>
        <p:spPr>
          <a:xfrm>
            <a:off x="381000" y="4417187"/>
            <a:ext cx="4572000" cy="2090100"/>
          </a:xfrm>
          <a:prstGeom prst="rect">
            <a:avLst/>
          </a:prstGeom>
          <a:noFill/>
          <a:ln>
            <a:noFill/>
          </a:ln>
        </p:spPr>
      </p:pic>
      <p:pic>
        <p:nvPicPr>
          <p:cNvPr id="332" name="Shape 332"/>
          <p:cNvPicPr preferRelativeResize="0"/>
          <p:nvPr/>
        </p:nvPicPr>
        <p:blipFill rotWithShape="1">
          <a:blip r:embed="rId5">
            <a:alphaModFix/>
          </a:blip>
          <a:srcRect/>
          <a:stretch/>
        </p:blipFill>
        <p:spPr>
          <a:xfrm>
            <a:off x="5071000" y="1909125"/>
            <a:ext cx="3690000" cy="2404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3580324" y="304800"/>
            <a:ext cx="4877876"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dk1"/>
                </a:solidFill>
                <a:latin typeface="Calibri"/>
                <a:ea typeface="Calibri"/>
                <a:cs typeface="Calibri"/>
                <a:sym typeface="Calibri"/>
              </a:rPr>
              <a:t>Multiple Lifts</a:t>
            </a:r>
          </a:p>
        </p:txBody>
      </p:sp>
      <p:sp>
        <p:nvSpPr>
          <p:cNvPr id="338" name="Shape 338"/>
          <p:cNvSpPr txBox="1">
            <a:spLocks noGrp="1"/>
          </p:cNvSpPr>
          <p:nvPr>
            <p:ph type="body" idx="1"/>
          </p:nvPr>
        </p:nvSpPr>
        <p:spPr>
          <a:xfrm>
            <a:off x="370114" y="865414"/>
            <a:ext cx="3046924"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dirty="0"/>
              <a:t>§ </a:t>
            </a:r>
            <a:r>
              <a:rPr lang="en-US" sz="2800" b="0" i="0" u="none" strike="noStrike" cap="none" dirty="0">
                <a:solidFill>
                  <a:schemeClr val="dk1"/>
                </a:solidFill>
                <a:latin typeface="Calibri"/>
                <a:ea typeface="Calibri"/>
                <a:cs typeface="Calibri"/>
                <a:sym typeface="Calibri"/>
              </a:rPr>
              <a:t>1926.753</a:t>
            </a:r>
          </a:p>
          <a:p>
            <a:pPr marL="342900" marR="0" lvl="0" indent="-342900" algn="l" rtl="0">
              <a:spcBef>
                <a:spcPts val="56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Maximum of 5 pieces</a:t>
            </a:r>
          </a:p>
          <a:p>
            <a:pPr marL="342900" marR="0" lvl="0" indent="-342900" algn="l" rtl="0">
              <a:spcBef>
                <a:spcPts val="56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Similar pieces (no deck bundles)</a:t>
            </a:r>
          </a:p>
          <a:p>
            <a:pPr marL="342900" marR="0" lvl="0" indent="-342900" algn="l" rtl="0">
              <a:spcBef>
                <a:spcPts val="56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Trained rigger</a:t>
            </a:r>
          </a:p>
          <a:p>
            <a:pPr marL="342900" marR="0" lvl="0" indent="-342900" algn="l" rtl="0">
              <a:spcBef>
                <a:spcPts val="56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Crane manufacturer must not prohibit it</a:t>
            </a:r>
          </a:p>
          <a:p>
            <a:pPr marL="342900" marR="0" lvl="0" indent="-342900" algn="l" rtl="0">
              <a:spcBef>
                <a:spcPts val="56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7 foot spacing</a:t>
            </a:r>
          </a:p>
        </p:txBody>
      </p:sp>
      <p:pic>
        <p:nvPicPr>
          <p:cNvPr id="339" name="Shape 339"/>
          <p:cNvPicPr preferRelativeResize="0">
            <a:picLocks noGrp="1"/>
          </p:cNvPicPr>
          <p:nvPr>
            <p:ph type="clipArt" idx="2"/>
          </p:nvPr>
        </p:nvPicPr>
        <p:blipFill rotWithShape="1">
          <a:blip r:embed="rId3">
            <a:alphaModFix/>
          </a:blip>
          <a:srcRect/>
          <a:stretch/>
        </p:blipFill>
        <p:spPr>
          <a:xfrm>
            <a:off x="6063343" y="2242456"/>
            <a:ext cx="2553432" cy="4291843"/>
          </a:xfrm>
          <a:prstGeom prst="rect">
            <a:avLst/>
          </a:prstGeom>
          <a:noFill/>
          <a:ln>
            <a:noFill/>
          </a:ln>
        </p:spPr>
      </p:pic>
      <p:pic>
        <p:nvPicPr>
          <p:cNvPr id="2" name="Picture 1"/>
          <p:cNvPicPr>
            <a:picLocks noChangeAspect="1"/>
          </p:cNvPicPr>
          <p:nvPr/>
        </p:nvPicPr>
        <p:blipFill>
          <a:blip r:embed="rId4"/>
          <a:stretch>
            <a:fillRect/>
          </a:stretch>
        </p:blipFill>
        <p:spPr>
          <a:xfrm>
            <a:off x="3580324" y="2242456"/>
            <a:ext cx="2483020" cy="429184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Lambeau Field</a:t>
            </a:r>
          </a:p>
        </p:txBody>
      </p:sp>
      <p:pic>
        <p:nvPicPr>
          <p:cNvPr id="345" name="Shape 345"/>
          <p:cNvPicPr preferRelativeResize="0">
            <a:picLocks noGrp="1"/>
          </p:cNvPicPr>
          <p:nvPr>
            <p:ph type="body" idx="1"/>
          </p:nvPr>
        </p:nvPicPr>
        <p:blipFill rotWithShape="1">
          <a:blip r:embed="rId3">
            <a:alphaModFix/>
          </a:blip>
          <a:srcRect l="872" b="1874"/>
          <a:stretch/>
        </p:blipFill>
        <p:spPr>
          <a:xfrm>
            <a:off x="587100" y="1371600"/>
            <a:ext cx="7969800" cy="4913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Mar</a:t>
            </a:r>
            <a:r>
              <a:rPr lang="en-US"/>
              <a:t>ch </a:t>
            </a:r>
            <a:r>
              <a:rPr lang="en-US" sz="4400" b="0" i="0" u="none" strike="noStrike" cap="none">
                <a:solidFill>
                  <a:schemeClr val="dk1"/>
                </a:solidFill>
                <a:latin typeface="Calibri"/>
                <a:ea typeface="Calibri"/>
                <a:cs typeface="Calibri"/>
                <a:sym typeface="Calibri"/>
              </a:rPr>
              <a:t>2013</a:t>
            </a:r>
          </a:p>
        </p:txBody>
      </p:sp>
      <p:sp>
        <p:nvSpPr>
          <p:cNvPr id="352" name="Shape 352"/>
          <p:cNvSpPr txBox="1">
            <a:spLocks noGrp="1"/>
          </p:cNvSpPr>
          <p:nvPr>
            <p:ph type="body" idx="1"/>
          </p:nvPr>
        </p:nvSpPr>
        <p:spPr>
          <a:xfrm>
            <a:off x="381000" y="1371600"/>
            <a:ext cx="4350300" cy="5224500"/>
          </a:xfrm>
          <a:prstGeom prst="rect">
            <a:avLst/>
          </a:prstGeom>
          <a:noFill/>
          <a:ln>
            <a:noFill/>
          </a:ln>
        </p:spPr>
        <p:txBody>
          <a:bodyPr lIns="91425" tIns="45700" rIns="91425" bIns="45700" anchor="t" anchorCtr="0">
            <a:noAutofit/>
          </a:bodyPr>
          <a:lstStyle/>
          <a:p>
            <a:pPr marL="342900" marR="0" lvl="0" indent="-355600" algn="l" rtl="0">
              <a:spcBef>
                <a:spcPts val="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Lawsuit against CA company </a:t>
            </a:r>
            <a:r>
              <a:rPr lang="en-US" sz="2200" b="0" u="none" strike="noStrike" cap="none">
                <a:solidFill>
                  <a:schemeClr val="dk1"/>
                </a:solidFill>
                <a:latin typeface="Calibri"/>
                <a:ea typeface="Calibri"/>
                <a:cs typeface="Calibri"/>
                <a:sym typeface="Calibri"/>
              </a:rPr>
              <a:t>contracted to design and oper</a:t>
            </a:r>
            <a:r>
              <a:rPr lang="en-US" sz="2200" b="0" i="0" u="none" strike="noStrike" cap="none">
                <a:solidFill>
                  <a:schemeClr val="dk1"/>
                </a:solidFill>
                <a:latin typeface="Calibri"/>
                <a:ea typeface="Calibri"/>
                <a:cs typeface="Calibri"/>
                <a:sym typeface="Calibri"/>
              </a:rPr>
              <a:t>ate a gantry crane that would lift and move the 600-ton stator at AR nuke plant.</a:t>
            </a:r>
          </a:p>
          <a:p>
            <a:pPr marL="342900" marR="0" lvl="0" indent="-355600" algn="l" rtl="0">
              <a:spcBef>
                <a:spcPts val="4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While the stator was suspended, the </a:t>
            </a:r>
            <a:r>
              <a:rPr lang="en-US" sz="2200" b="1" i="0" u="sng" strike="noStrike" cap="none">
                <a:solidFill>
                  <a:schemeClr val="dk1"/>
                </a:solidFill>
                <a:latin typeface="Calibri"/>
                <a:ea typeface="Calibri"/>
                <a:cs typeface="Calibri"/>
                <a:sym typeface="Calibri"/>
              </a:rPr>
              <a:t>lifting device failed</a:t>
            </a:r>
            <a:r>
              <a:rPr lang="en-US" sz="2200" i="0" strike="noStrike" cap="none">
                <a:solidFill>
                  <a:schemeClr val="dk1"/>
                </a:solidFill>
                <a:latin typeface="Calibri"/>
                <a:ea typeface="Calibri"/>
                <a:cs typeface="Calibri"/>
                <a:sym typeface="Calibri"/>
              </a:rPr>
              <a:t> </a:t>
            </a:r>
            <a:r>
              <a:rPr lang="en-US" sz="2200" b="0" i="0" u="none" strike="noStrike" cap="none">
                <a:solidFill>
                  <a:schemeClr val="dk1"/>
                </a:solidFill>
                <a:latin typeface="Calibri"/>
                <a:ea typeface="Calibri"/>
                <a:cs typeface="Calibri"/>
                <a:sym typeface="Calibri"/>
              </a:rPr>
              <a:t>and caused the gantry to collapse</a:t>
            </a:r>
            <a:r>
              <a:rPr lang="en-US" sz="2200"/>
              <a:t>,</a:t>
            </a:r>
            <a:r>
              <a:rPr lang="en-US" sz="2200" b="0" i="0" u="none" strike="noStrike" cap="none">
                <a:solidFill>
                  <a:schemeClr val="dk1"/>
                </a:solidFill>
                <a:latin typeface="Calibri"/>
                <a:ea typeface="Calibri"/>
                <a:cs typeface="Calibri"/>
                <a:sym typeface="Calibri"/>
              </a:rPr>
              <a:t> dropp</a:t>
            </a:r>
            <a:r>
              <a:rPr lang="en-US" sz="2200"/>
              <a:t>ing</a:t>
            </a:r>
            <a:r>
              <a:rPr lang="en-US" sz="2200" b="0" i="0" u="none" strike="noStrike" cap="none">
                <a:solidFill>
                  <a:schemeClr val="dk1"/>
                </a:solidFill>
                <a:latin typeface="Calibri"/>
                <a:ea typeface="Calibri"/>
                <a:cs typeface="Calibri"/>
                <a:sym typeface="Calibri"/>
              </a:rPr>
              <a:t> the stator approximately 30 feet</a:t>
            </a:r>
            <a:r>
              <a:rPr lang="en-US" sz="2200"/>
              <a:t>. It killed</a:t>
            </a:r>
            <a:r>
              <a:rPr lang="en-US" sz="2200" b="0" i="0" u="none" strike="noStrike" cap="none">
                <a:solidFill>
                  <a:schemeClr val="dk1"/>
                </a:solidFill>
                <a:latin typeface="Calibri"/>
                <a:ea typeface="Calibri"/>
                <a:cs typeface="Calibri"/>
                <a:sym typeface="Calibri"/>
              </a:rPr>
              <a:t> 24-year-old ironworker Wade C. Walters and knock</a:t>
            </a:r>
            <a:r>
              <a:rPr lang="en-US" sz="2200"/>
              <a:t>ed</a:t>
            </a:r>
            <a:r>
              <a:rPr lang="en-US" sz="2200" b="0" i="0" u="none" strike="noStrike" cap="none">
                <a:solidFill>
                  <a:schemeClr val="dk1"/>
                </a:solidFill>
                <a:latin typeface="Calibri"/>
                <a:ea typeface="Calibri"/>
                <a:cs typeface="Calibri"/>
                <a:sym typeface="Calibri"/>
              </a:rPr>
              <a:t> the plant's Unit 2 offline.</a:t>
            </a:r>
          </a:p>
          <a:p>
            <a:pPr marL="342900" marR="0" lvl="0" indent="-355600" algn="l" rtl="0">
              <a:spcBef>
                <a:spcPts val="4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Gantry's safe lifting capacity was 577 tons.</a:t>
            </a:r>
          </a:p>
        </p:txBody>
      </p:sp>
      <p:pic>
        <p:nvPicPr>
          <p:cNvPr id="353" name="Shape 353"/>
          <p:cNvPicPr preferRelativeResize="0">
            <a:picLocks noGrp="1"/>
          </p:cNvPicPr>
          <p:nvPr>
            <p:ph type="body" idx="2"/>
          </p:nvPr>
        </p:nvPicPr>
        <p:blipFill rotWithShape="1">
          <a:blip r:embed="rId3">
            <a:alphaModFix/>
          </a:blip>
          <a:srcRect l="8464" r="7139" b="1748"/>
          <a:stretch/>
        </p:blipFill>
        <p:spPr>
          <a:xfrm>
            <a:off x="4951399" y="3200400"/>
            <a:ext cx="3811800" cy="3326400"/>
          </a:xfrm>
          <a:prstGeom prst="rect">
            <a:avLst/>
          </a:prstGeom>
          <a:noFill/>
          <a:ln>
            <a:noFill/>
          </a:ln>
        </p:spPr>
      </p:pic>
      <p:pic>
        <p:nvPicPr>
          <p:cNvPr id="354" name="Shape 354"/>
          <p:cNvPicPr preferRelativeResize="0"/>
          <p:nvPr/>
        </p:nvPicPr>
        <p:blipFill rotWithShape="1">
          <a:blip r:embed="rId4">
            <a:alphaModFix/>
          </a:blip>
          <a:srcRect/>
          <a:stretch/>
        </p:blipFill>
        <p:spPr>
          <a:xfrm>
            <a:off x="5554954" y="1371600"/>
            <a:ext cx="2598600" cy="1689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685800" y="305650"/>
            <a:ext cx="7772400" cy="1618200"/>
          </a:xfrm>
          <a:prstGeom prst="rect">
            <a:avLst/>
          </a:prstGeom>
          <a:noFill/>
          <a:ln>
            <a:noFill/>
          </a:ln>
        </p:spPr>
        <p:txBody>
          <a:bodyPr lIns="91425" tIns="45700" rIns="91425" bIns="45700" anchor="ctr" anchorCtr="0">
            <a:noAutofit/>
          </a:bodyPr>
          <a:lstStyle/>
          <a:p>
            <a:pPr lvl="0" rtl="0">
              <a:spcBef>
                <a:spcPts val="560"/>
              </a:spcBef>
              <a:buSzPct val="27500"/>
              <a:buNone/>
            </a:pPr>
            <a:r>
              <a:rPr lang="en-US"/>
              <a:t>§ 1926.754 </a:t>
            </a:r>
            <a:br>
              <a:rPr lang="en-US"/>
            </a:br>
            <a:r>
              <a:rPr lang="en-US" sz="4000"/>
              <a:t>Structural Steel Assembly</a:t>
            </a:r>
          </a:p>
        </p:txBody>
      </p:sp>
      <p:sp>
        <p:nvSpPr>
          <p:cNvPr id="360" name="Shape 360"/>
          <p:cNvSpPr txBox="1">
            <a:spLocks noGrp="1"/>
          </p:cNvSpPr>
          <p:nvPr>
            <p:ph type="body" idx="1"/>
          </p:nvPr>
        </p:nvSpPr>
        <p:spPr>
          <a:xfrm>
            <a:off x="457200" y="5595125"/>
            <a:ext cx="8203200" cy="1022400"/>
          </a:xfrm>
          <a:prstGeom prst="rect">
            <a:avLst/>
          </a:prstGeom>
          <a:noFill/>
          <a:ln>
            <a:noFill/>
          </a:ln>
        </p:spPr>
        <p:txBody>
          <a:bodyPr lIns="91425" tIns="45700" rIns="91425" bIns="45700" anchor="t" anchorCtr="0">
            <a:noAutofit/>
          </a:bodyPr>
          <a:lstStyle/>
          <a:p>
            <a:pPr lvl="0" indent="0" rtl="0">
              <a:spcBef>
                <a:spcPts val="0"/>
              </a:spcBef>
              <a:buClr>
                <a:srgbClr val="000000"/>
              </a:buClr>
              <a:buSzPct val="100000"/>
              <a:buFont typeface="Arial"/>
              <a:buChar char="•"/>
            </a:pPr>
            <a:r>
              <a:rPr lang="en-US" sz="2800" dirty="0">
                <a:solidFill>
                  <a:srgbClr val="000000"/>
                </a:solidFill>
              </a:rPr>
              <a:t>Covers for floor or roof openings shall be secured and marked with the word HOLE or COVER.</a:t>
            </a:r>
          </a:p>
          <a:p>
            <a:pPr marL="0" marR="0" lvl="0" indent="0" algn="l" rtl="0">
              <a:spcBef>
                <a:spcPts val="0"/>
              </a:spcBef>
              <a:spcAft>
                <a:spcPts val="0"/>
              </a:spcAft>
              <a:buNone/>
            </a:pPr>
            <a:endParaRPr sz="2800" dirty="0">
              <a:solidFill>
                <a:srgbClr val="000000"/>
              </a:solidFill>
            </a:endParaRPr>
          </a:p>
          <a:p>
            <a:pPr marL="342900" marR="0" lvl="0" indent="-342900" algn="l" rtl="0">
              <a:spcBef>
                <a:spcPts val="560"/>
              </a:spcBef>
              <a:spcAft>
                <a:spcPts val="0"/>
              </a:spcAft>
              <a:buClr>
                <a:schemeClr val="dk1"/>
              </a:buClr>
              <a:buSzPct val="100000"/>
              <a:buFont typeface="Arial"/>
              <a:buNone/>
            </a:pPr>
            <a:endParaRPr sz="2800" b="0" i="0" u="none" strike="noStrike" cap="none" dirty="0">
              <a:solidFill>
                <a:schemeClr val="dk1"/>
              </a:solidFill>
            </a:endParaRPr>
          </a:p>
        </p:txBody>
      </p:sp>
      <p:sp>
        <p:nvSpPr>
          <p:cNvPr id="361" name="Shape 361"/>
          <p:cNvSpPr txBox="1"/>
          <p:nvPr/>
        </p:nvSpPr>
        <p:spPr>
          <a:xfrm>
            <a:off x="785975" y="2286000"/>
            <a:ext cx="3749700" cy="452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200">
                <a:solidFill>
                  <a:schemeClr val="dk1"/>
                </a:solidFill>
                <a:latin typeface="Calibri"/>
                <a:ea typeface="Calibri"/>
                <a:cs typeface="Calibri"/>
                <a:sym typeface="Calibri"/>
              </a:rPr>
              <a:t>Cover marked and secured.</a:t>
            </a:r>
          </a:p>
        </p:txBody>
      </p:sp>
      <p:sp>
        <p:nvSpPr>
          <p:cNvPr id="362" name="Shape 362"/>
          <p:cNvSpPr txBox="1"/>
          <p:nvPr/>
        </p:nvSpPr>
        <p:spPr>
          <a:xfrm>
            <a:off x="5144775" y="1981200"/>
            <a:ext cx="3224400" cy="808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200">
                <a:solidFill>
                  <a:schemeClr val="dk1"/>
                </a:solidFill>
                <a:latin typeface="Calibri"/>
                <a:ea typeface="Calibri"/>
                <a:cs typeface="Calibri"/>
                <a:sym typeface="Calibri"/>
              </a:rPr>
              <a:t>No securement or marking to indicate the opening.</a:t>
            </a:r>
          </a:p>
        </p:txBody>
      </p:sp>
      <p:pic>
        <p:nvPicPr>
          <p:cNvPr id="363" name="Shape 363" descr="Q:\lib\newquist\Subpart R power pointsteel Version\Slide14.JPG"/>
          <p:cNvPicPr preferRelativeResize="0"/>
          <p:nvPr/>
        </p:nvPicPr>
        <p:blipFill rotWithShape="1">
          <a:blip r:embed="rId3">
            <a:alphaModFix/>
          </a:blip>
          <a:srcRect l="12976" t="47192" r="50449" b="19546"/>
          <a:stretch/>
        </p:blipFill>
        <p:spPr>
          <a:xfrm>
            <a:off x="729475" y="2779150"/>
            <a:ext cx="3806100" cy="2595900"/>
          </a:xfrm>
          <a:prstGeom prst="rect">
            <a:avLst/>
          </a:prstGeom>
          <a:noFill/>
          <a:ln>
            <a:noFill/>
          </a:ln>
        </p:spPr>
      </p:pic>
      <p:pic>
        <p:nvPicPr>
          <p:cNvPr id="364" name="Shape 364" descr="Q:\lib\newquist\Subpart R power pointsteel Version\Slide14.JPG"/>
          <p:cNvPicPr preferRelativeResize="0"/>
          <p:nvPr/>
        </p:nvPicPr>
        <p:blipFill rotWithShape="1">
          <a:blip r:embed="rId3">
            <a:alphaModFix/>
          </a:blip>
          <a:srcRect l="55448" t="32584" r="7640" b="27416"/>
          <a:stretch/>
        </p:blipFill>
        <p:spPr>
          <a:xfrm>
            <a:off x="5144782" y="2738100"/>
            <a:ext cx="3224399" cy="26208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Dekalb </a:t>
            </a:r>
          </a:p>
        </p:txBody>
      </p:sp>
      <p:sp>
        <p:nvSpPr>
          <p:cNvPr id="370" name="Shape 370"/>
          <p:cNvSpPr txBox="1">
            <a:spLocks noGrp="1"/>
          </p:cNvSpPr>
          <p:nvPr>
            <p:ph type="body" idx="1"/>
          </p:nvPr>
        </p:nvSpPr>
        <p:spPr>
          <a:xfrm>
            <a:off x="457200" y="1371600"/>
            <a:ext cx="4181700" cy="5085600"/>
          </a:xfrm>
          <a:prstGeom prst="rect">
            <a:avLst/>
          </a:prstGeom>
          <a:noFill/>
          <a:ln>
            <a:noFill/>
          </a:ln>
        </p:spPr>
        <p:txBody>
          <a:bodyPr lIns="91425" tIns="45700" rIns="91425" bIns="45700" anchor="t" anchorCtr="0">
            <a:noAutofit/>
          </a:bodyPr>
          <a:lstStyle/>
          <a:p>
            <a:pPr marL="342900" marR="0" lvl="0" indent="-3175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$12,434,000 settlement for an ironworker and his wife after the worker suffered a brain injury from a fall of 18 feet after a defective piece of roof decking shifted during installation at a car dealership.</a:t>
            </a:r>
          </a:p>
          <a:p>
            <a:pPr marL="342900" marR="0" lvl="0" indent="-317500" algn="l" rtl="0">
              <a:spcBef>
                <a:spcPts val="64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“I had to pay $250,000 out of my pocket.”</a:t>
            </a:r>
          </a:p>
        </p:txBody>
      </p:sp>
      <p:pic>
        <p:nvPicPr>
          <p:cNvPr id="371" name="Shape 371"/>
          <p:cNvPicPr preferRelativeResize="0"/>
          <p:nvPr/>
        </p:nvPicPr>
        <p:blipFill>
          <a:blip r:embed="rId3">
            <a:alphaModFix/>
          </a:blip>
          <a:stretch>
            <a:fillRect/>
          </a:stretch>
        </p:blipFill>
        <p:spPr>
          <a:xfrm>
            <a:off x="4728120" y="1398150"/>
            <a:ext cx="3955979" cy="49828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685800" y="305650"/>
            <a:ext cx="7772400" cy="1618200"/>
          </a:xfrm>
          <a:prstGeom prst="rect">
            <a:avLst/>
          </a:prstGeom>
          <a:noFill/>
          <a:ln>
            <a:noFill/>
          </a:ln>
        </p:spPr>
        <p:txBody>
          <a:bodyPr lIns="91425" tIns="45700" rIns="91425" bIns="45700" anchor="ctr" anchorCtr="0">
            <a:noAutofit/>
          </a:bodyPr>
          <a:lstStyle/>
          <a:p>
            <a:pPr lvl="0" rtl="0">
              <a:spcBef>
                <a:spcPts val="560"/>
              </a:spcBef>
              <a:buSzPct val="27500"/>
              <a:buNone/>
            </a:pPr>
            <a:r>
              <a:rPr lang="en-US"/>
              <a:t>§ 1926.754 </a:t>
            </a:r>
            <a:br>
              <a:rPr lang="en-US"/>
            </a:br>
            <a:r>
              <a:rPr lang="en-US" sz="4000"/>
              <a:t>Structural Steel Assembly</a:t>
            </a:r>
          </a:p>
        </p:txBody>
      </p:sp>
      <p:sp>
        <p:nvSpPr>
          <p:cNvPr id="385" name="Shape 385"/>
          <p:cNvSpPr txBox="1">
            <a:spLocks noGrp="1"/>
          </p:cNvSpPr>
          <p:nvPr>
            <p:ph type="body" idx="1"/>
          </p:nvPr>
        </p:nvSpPr>
        <p:spPr>
          <a:xfrm>
            <a:off x="457200" y="2030850"/>
            <a:ext cx="3318600" cy="2515500"/>
          </a:xfrm>
          <a:prstGeom prst="rect">
            <a:avLst/>
          </a:prstGeom>
          <a:noFill/>
          <a:ln>
            <a:noFill/>
          </a:ln>
        </p:spPr>
        <p:txBody>
          <a:bodyPr lIns="91425" tIns="45700" rIns="91425" bIns="45700" anchor="t" anchorCtr="0">
            <a:noAutofit/>
          </a:bodyPr>
          <a:lstStyle/>
          <a:p>
            <a:pPr lvl="0" indent="0" rtl="0">
              <a:spcBef>
                <a:spcPts val="0"/>
              </a:spcBef>
              <a:buClr>
                <a:srgbClr val="000000"/>
              </a:buClr>
              <a:buSzPct val="100000"/>
              <a:buFont typeface="Arial"/>
              <a:buChar char="•"/>
            </a:pPr>
            <a:r>
              <a:rPr lang="en-US" sz="2800">
                <a:solidFill>
                  <a:srgbClr val="000000"/>
                </a:solidFill>
              </a:rPr>
              <a:t>Holes and openings shall be decked over or have employees protected per 760.</a:t>
            </a:r>
          </a:p>
          <a:p>
            <a:pPr marL="0" marR="0" lvl="0" indent="0" algn="l" rtl="0">
              <a:spcBef>
                <a:spcPts val="0"/>
              </a:spcBef>
              <a:spcAft>
                <a:spcPts val="0"/>
              </a:spcAft>
              <a:buNone/>
            </a:pPr>
            <a:endParaRPr sz="2800">
              <a:solidFill>
                <a:srgbClr val="000000"/>
              </a:solidFill>
            </a:endParaRP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dk1"/>
              </a:solidFill>
            </a:endParaRPr>
          </a:p>
        </p:txBody>
      </p:sp>
      <p:sp>
        <p:nvSpPr>
          <p:cNvPr id="386" name="Shape 386"/>
          <p:cNvSpPr txBox="1"/>
          <p:nvPr/>
        </p:nvSpPr>
        <p:spPr>
          <a:xfrm>
            <a:off x="4273225" y="5224400"/>
            <a:ext cx="4199400" cy="816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200" dirty="0">
                <a:solidFill>
                  <a:schemeClr val="dk1"/>
                </a:solidFill>
                <a:latin typeface="Calibri"/>
                <a:ea typeface="Calibri"/>
                <a:cs typeface="Calibri"/>
                <a:sym typeface="Calibri"/>
              </a:rPr>
              <a:t>Opening in decking netted to comply with 1926.760(b).</a:t>
            </a:r>
          </a:p>
          <a:p>
            <a:pPr marL="0" marR="0" lvl="0" indent="0" algn="ctr" rtl="0">
              <a:spcBef>
                <a:spcPts val="0"/>
              </a:spcBef>
              <a:spcAft>
                <a:spcPts val="0"/>
              </a:spcAft>
              <a:buClr>
                <a:schemeClr val="dk1"/>
              </a:buClr>
              <a:buFont typeface="Arial"/>
              <a:buNone/>
            </a:pPr>
            <a:endParaRPr sz="2200" dirty="0">
              <a:solidFill>
                <a:schemeClr val="dk1"/>
              </a:solidFill>
              <a:latin typeface="Calibri"/>
              <a:ea typeface="Calibri"/>
              <a:cs typeface="Calibri"/>
              <a:sym typeface="Calibri"/>
            </a:endParaRPr>
          </a:p>
        </p:txBody>
      </p:sp>
      <p:pic>
        <p:nvPicPr>
          <p:cNvPr id="387" name="Shape 387" descr="Q:\lib\newquist\Subpart R power pointsteel Version\Slide16.JPG"/>
          <p:cNvPicPr preferRelativeResize="0"/>
          <p:nvPr/>
        </p:nvPicPr>
        <p:blipFill rotWithShape="1">
          <a:blip r:embed="rId3">
            <a:alphaModFix/>
          </a:blip>
          <a:srcRect l="51403" t="29889" r="8483" b="34604"/>
          <a:stretch/>
        </p:blipFill>
        <p:spPr>
          <a:xfrm>
            <a:off x="4044669" y="2049700"/>
            <a:ext cx="4628400" cy="30729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685800" y="305650"/>
            <a:ext cx="7772400" cy="1618200"/>
          </a:xfrm>
          <a:prstGeom prst="rect">
            <a:avLst/>
          </a:prstGeom>
          <a:noFill/>
          <a:ln>
            <a:noFill/>
          </a:ln>
        </p:spPr>
        <p:txBody>
          <a:bodyPr lIns="91425" tIns="45700" rIns="91425" bIns="45700" anchor="ctr" anchorCtr="0">
            <a:noAutofit/>
          </a:bodyPr>
          <a:lstStyle/>
          <a:p>
            <a:pPr lvl="0" rtl="0">
              <a:spcBef>
                <a:spcPts val="560"/>
              </a:spcBef>
              <a:buSzPct val="27500"/>
              <a:buNone/>
            </a:pPr>
            <a:r>
              <a:rPr lang="en-US"/>
              <a:t>§ 1926.755</a:t>
            </a:r>
            <a:br>
              <a:rPr lang="en-US"/>
            </a:br>
            <a:r>
              <a:rPr lang="en-US" sz="4000"/>
              <a:t>Column Anchorage</a:t>
            </a:r>
          </a:p>
        </p:txBody>
      </p:sp>
      <p:sp>
        <p:nvSpPr>
          <p:cNvPr id="393" name="Shape 393"/>
          <p:cNvSpPr txBox="1">
            <a:spLocks noGrp="1"/>
          </p:cNvSpPr>
          <p:nvPr>
            <p:ph type="body" idx="1"/>
          </p:nvPr>
        </p:nvSpPr>
        <p:spPr>
          <a:xfrm>
            <a:off x="457200" y="2030850"/>
            <a:ext cx="4274100" cy="4411200"/>
          </a:xfrm>
          <a:prstGeom prst="rect">
            <a:avLst/>
          </a:prstGeom>
          <a:noFill/>
          <a:ln>
            <a:noFill/>
          </a:ln>
        </p:spPr>
        <p:txBody>
          <a:bodyPr lIns="91425" tIns="45700" rIns="91425" bIns="45700" anchor="t" anchorCtr="0">
            <a:noAutofit/>
          </a:bodyPr>
          <a:lstStyle/>
          <a:p>
            <a:pPr lvl="0" indent="0" rtl="0">
              <a:spcBef>
                <a:spcPts val="0"/>
              </a:spcBef>
              <a:buClr>
                <a:srgbClr val="000000"/>
              </a:buClr>
              <a:buSzPct val="100000"/>
              <a:buFont typeface="Arial"/>
              <a:buChar char="•"/>
            </a:pPr>
            <a:r>
              <a:rPr lang="en-US" sz="2800">
                <a:solidFill>
                  <a:srgbClr val="000000"/>
                </a:solidFill>
              </a:rPr>
              <a:t>Requires 4 anchor bolts per column:</a:t>
            </a:r>
          </a:p>
          <a:p>
            <a:pPr lvl="1" rtl="0">
              <a:spcBef>
                <a:spcPts val="0"/>
              </a:spcBef>
              <a:buClr>
                <a:srgbClr val="000000"/>
              </a:buClr>
            </a:pPr>
            <a:r>
              <a:rPr lang="en-US" sz="2800"/>
              <a:t>contains design strength requirements and other column stability requirements.</a:t>
            </a:r>
          </a:p>
          <a:p>
            <a:pPr lvl="0" indent="0" rtl="0">
              <a:spcBef>
                <a:spcPts val="0"/>
              </a:spcBef>
              <a:buClr>
                <a:srgbClr val="000000"/>
              </a:buClr>
              <a:buSzPct val="100000"/>
              <a:buFont typeface="Arial"/>
              <a:buChar char="•"/>
            </a:pPr>
            <a:r>
              <a:rPr lang="en-US" sz="2800">
                <a:solidFill>
                  <a:srgbClr val="000000"/>
                </a:solidFill>
              </a:rPr>
              <a:t>Assure the adequacy of anchor bolts modified in the field.</a:t>
            </a:r>
          </a:p>
          <a:p>
            <a:pPr marL="0" lvl="0" indent="0" rtl="0">
              <a:spcBef>
                <a:spcPts val="0"/>
              </a:spcBef>
              <a:buNone/>
            </a:pPr>
            <a:endParaRPr>
              <a:solidFill>
                <a:srgbClr val="000000"/>
              </a:solidFill>
            </a:endParaRPr>
          </a:p>
          <a:p>
            <a:pPr marL="0" marR="0" lvl="0" indent="0" algn="l" rtl="0">
              <a:spcBef>
                <a:spcPts val="0"/>
              </a:spcBef>
              <a:spcAft>
                <a:spcPts val="0"/>
              </a:spcAft>
              <a:buNone/>
            </a:pPr>
            <a:endParaRPr sz="2800">
              <a:solidFill>
                <a:srgbClr val="000000"/>
              </a:solidFill>
            </a:endParaRP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dk1"/>
              </a:solidFill>
            </a:endParaRPr>
          </a:p>
        </p:txBody>
      </p:sp>
      <p:sp>
        <p:nvSpPr>
          <p:cNvPr id="394" name="Shape 394"/>
          <p:cNvSpPr txBox="1"/>
          <p:nvPr/>
        </p:nvSpPr>
        <p:spPr>
          <a:xfrm>
            <a:off x="4948725" y="4995800"/>
            <a:ext cx="3828600" cy="14334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200" dirty="0">
                <a:solidFill>
                  <a:schemeClr val="dk1"/>
                </a:solidFill>
                <a:latin typeface="Calibri"/>
                <a:ea typeface="Calibri"/>
                <a:cs typeface="Calibri"/>
                <a:sym typeface="Calibri"/>
              </a:rPr>
              <a:t>Column would not align with the j-bolts, so the steel erector cut holes and welded tabs to hold column.</a:t>
            </a:r>
          </a:p>
        </p:txBody>
      </p:sp>
      <p:pic>
        <p:nvPicPr>
          <p:cNvPr id="395" name="Shape 395" descr="Q:\lib\newquist\Subpart R power pointsteel Version\Slide17.JPG"/>
          <p:cNvPicPr preferRelativeResize="0"/>
          <p:nvPr/>
        </p:nvPicPr>
        <p:blipFill rotWithShape="1">
          <a:blip r:embed="rId3">
            <a:alphaModFix/>
          </a:blip>
          <a:srcRect l="50728" t="27190" r="10337" b="33932"/>
          <a:stretch/>
        </p:blipFill>
        <p:spPr>
          <a:xfrm>
            <a:off x="4903675" y="2093350"/>
            <a:ext cx="3828600" cy="2867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4935" y="310793"/>
            <a:ext cx="5486400" cy="566738"/>
          </a:xfrm>
        </p:spPr>
        <p:txBody>
          <a:bodyPr/>
          <a:lstStyle/>
          <a:p>
            <a:r>
              <a:rPr lang="en-US" dirty="0"/>
              <a:t>Sep 2016</a:t>
            </a:r>
          </a:p>
        </p:txBody>
      </p:sp>
      <p:pic>
        <p:nvPicPr>
          <p:cNvPr id="8" name="Picture 7"/>
          <p:cNvPicPr>
            <a:picLocks noChangeAspect="1"/>
          </p:cNvPicPr>
          <p:nvPr/>
        </p:nvPicPr>
        <p:blipFill>
          <a:blip r:embed="rId2"/>
          <a:stretch>
            <a:fillRect/>
          </a:stretch>
        </p:blipFill>
        <p:spPr>
          <a:xfrm>
            <a:off x="4582274" y="0"/>
            <a:ext cx="4561726" cy="6853297"/>
          </a:xfrm>
          <a:prstGeom prst="rect">
            <a:avLst/>
          </a:prstGeom>
        </p:spPr>
      </p:pic>
    </p:spTree>
    <p:extLst>
      <p:ext uri="{BB962C8B-B14F-4D97-AF65-F5344CB8AC3E}">
        <p14:creationId xmlns:p14="http://schemas.microsoft.com/office/powerpoint/2010/main" val="591602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Column Anchorage</a:t>
            </a:r>
          </a:p>
        </p:txBody>
      </p:sp>
      <p:pic>
        <p:nvPicPr>
          <p:cNvPr id="401" name="Shape 401" descr="Q:\Inspection Digital Photos\FY-2002 Digital Photos\Scott\Dimenstional Technology\DSCF0007.JPG"/>
          <p:cNvPicPr preferRelativeResize="0">
            <a:picLocks noGrp="1"/>
          </p:cNvPicPr>
          <p:nvPr>
            <p:ph type="clipArt" idx="2"/>
          </p:nvPr>
        </p:nvPicPr>
        <p:blipFill rotWithShape="1">
          <a:blip r:embed="rId3">
            <a:alphaModFix/>
          </a:blip>
          <a:srcRect/>
          <a:stretch/>
        </p:blipFill>
        <p:spPr>
          <a:xfrm>
            <a:off x="416400" y="2209800"/>
            <a:ext cx="4079400" cy="3059100"/>
          </a:xfrm>
          <a:prstGeom prst="rect">
            <a:avLst/>
          </a:prstGeom>
          <a:noFill/>
          <a:ln>
            <a:noFill/>
          </a:ln>
        </p:spPr>
      </p:pic>
      <p:pic>
        <p:nvPicPr>
          <p:cNvPr id="402" name="Shape 402" descr="Q:\Inspection Digital Photos\FY-2002 Digital Photos\Scott\Area Erectors\DSCF0065.JPG"/>
          <p:cNvPicPr preferRelativeResize="0"/>
          <p:nvPr/>
        </p:nvPicPr>
        <p:blipFill rotWithShape="1">
          <a:blip r:embed="rId4">
            <a:alphaModFix/>
          </a:blip>
          <a:srcRect/>
          <a:stretch/>
        </p:blipFill>
        <p:spPr>
          <a:xfrm>
            <a:off x="4683506" y="2209800"/>
            <a:ext cx="4079399" cy="3059400"/>
          </a:xfrm>
          <a:prstGeom prst="rect">
            <a:avLst/>
          </a:prstGeom>
          <a:noFill/>
          <a:ln>
            <a:noFill/>
          </a:ln>
        </p:spPr>
      </p:pic>
      <p:sp>
        <p:nvSpPr>
          <p:cNvPr id="403" name="Shape 403"/>
          <p:cNvSpPr txBox="1"/>
          <p:nvPr/>
        </p:nvSpPr>
        <p:spPr>
          <a:xfrm>
            <a:off x="457200" y="5334000"/>
            <a:ext cx="4079400" cy="457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200">
                <a:solidFill>
                  <a:schemeClr val="dk1"/>
                </a:solidFill>
                <a:latin typeface="Calibri"/>
                <a:ea typeface="Calibri"/>
                <a:cs typeface="Calibri"/>
                <a:sym typeface="Calibri"/>
              </a:rPr>
              <a:t>Four bolts used</a:t>
            </a:r>
          </a:p>
        </p:txBody>
      </p:sp>
      <p:sp>
        <p:nvSpPr>
          <p:cNvPr id="404" name="Shape 404"/>
          <p:cNvSpPr txBox="1"/>
          <p:nvPr/>
        </p:nvSpPr>
        <p:spPr>
          <a:xfrm>
            <a:off x="4683500" y="5334000"/>
            <a:ext cx="4079400" cy="457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200" dirty="0">
                <a:solidFill>
                  <a:schemeClr val="dk1"/>
                </a:solidFill>
                <a:latin typeface="Calibri"/>
                <a:ea typeface="Calibri"/>
                <a:cs typeface="Calibri"/>
                <a:sym typeface="Calibri"/>
              </a:rPr>
              <a:t>Missing </a:t>
            </a:r>
            <a:r>
              <a:rPr lang="en-US" sz="2200">
                <a:solidFill>
                  <a:schemeClr val="dk1"/>
                </a:solidFill>
                <a:latin typeface="Calibri"/>
                <a:ea typeface="Calibri"/>
                <a:cs typeface="Calibri"/>
                <a:sym typeface="Calibri"/>
              </a:rPr>
              <a:t>two nuts</a:t>
            </a:r>
            <a:endParaRPr lang="en-US" sz="2200" dirty="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685800" y="305650"/>
            <a:ext cx="4887686" cy="1618200"/>
          </a:xfrm>
          <a:prstGeom prst="rect">
            <a:avLst/>
          </a:prstGeom>
          <a:noFill/>
          <a:ln>
            <a:noFill/>
          </a:ln>
        </p:spPr>
        <p:txBody>
          <a:bodyPr lIns="91425" tIns="45700" rIns="91425" bIns="45700" anchor="ctr" anchorCtr="0">
            <a:noAutofit/>
          </a:bodyPr>
          <a:lstStyle/>
          <a:p>
            <a:pPr lvl="0" rtl="0">
              <a:spcBef>
                <a:spcPts val="560"/>
              </a:spcBef>
              <a:buSzPct val="27500"/>
              <a:buNone/>
            </a:pPr>
            <a:r>
              <a:rPr lang="en-US" dirty="0"/>
              <a:t>§ 1926.756</a:t>
            </a:r>
            <a:br>
              <a:rPr lang="en-US" dirty="0"/>
            </a:br>
            <a:r>
              <a:rPr lang="en-US" sz="4000" dirty="0"/>
              <a:t>Beams and Columns</a:t>
            </a:r>
          </a:p>
        </p:txBody>
      </p:sp>
      <p:sp>
        <p:nvSpPr>
          <p:cNvPr id="410" name="Shape 410"/>
          <p:cNvSpPr txBox="1">
            <a:spLocks noGrp="1"/>
          </p:cNvSpPr>
          <p:nvPr>
            <p:ph type="body" idx="1"/>
          </p:nvPr>
        </p:nvSpPr>
        <p:spPr>
          <a:xfrm>
            <a:off x="457200" y="2030850"/>
            <a:ext cx="3352800" cy="4411200"/>
          </a:xfrm>
          <a:prstGeom prst="rect">
            <a:avLst/>
          </a:prstGeom>
          <a:noFill/>
          <a:ln>
            <a:noFill/>
          </a:ln>
        </p:spPr>
        <p:txBody>
          <a:bodyPr lIns="91425" tIns="45700" rIns="91425" bIns="45700" anchor="t" anchorCtr="0">
            <a:noAutofit/>
          </a:bodyPr>
          <a:lstStyle/>
          <a:p>
            <a:pPr lvl="0" indent="0" rtl="0">
              <a:spcBef>
                <a:spcPts val="0"/>
              </a:spcBef>
              <a:buClr>
                <a:srgbClr val="000000"/>
              </a:buClr>
              <a:buSzPct val="100000"/>
              <a:buFont typeface="Arial"/>
              <a:buChar char="•"/>
            </a:pPr>
            <a:r>
              <a:rPr lang="en-US" sz="2400" dirty="0">
                <a:solidFill>
                  <a:srgbClr val="000000"/>
                </a:solidFill>
              </a:rPr>
              <a:t>Two bolts per connection prior to releasing hoisting line.</a:t>
            </a:r>
          </a:p>
          <a:p>
            <a:pPr lvl="0" indent="0" rtl="0">
              <a:spcBef>
                <a:spcPts val="0"/>
              </a:spcBef>
              <a:buClr>
                <a:srgbClr val="000000"/>
              </a:buClr>
              <a:buSzPct val="100000"/>
              <a:buFont typeface="Arial"/>
              <a:buChar char="•"/>
            </a:pPr>
            <a:r>
              <a:rPr lang="en-US" sz="2400" dirty="0">
                <a:solidFill>
                  <a:srgbClr val="000000"/>
                </a:solidFill>
              </a:rPr>
              <a:t>One bolt is installed wrench tight. Two will be installed.</a:t>
            </a:r>
          </a:p>
          <a:p>
            <a:pPr lvl="0" indent="0" rtl="0">
              <a:spcBef>
                <a:spcPts val="0"/>
              </a:spcBef>
              <a:buClr>
                <a:srgbClr val="000000"/>
              </a:buClr>
              <a:buSzPct val="100000"/>
              <a:buFont typeface="Arial"/>
              <a:buChar char="•"/>
            </a:pPr>
            <a:r>
              <a:rPr lang="en-US" sz="2400" dirty="0">
                <a:solidFill>
                  <a:srgbClr val="000000"/>
                </a:solidFill>
              </a:rPr>
              <a:t>The spud wrench holds the beam until the other connector can make his initial connection.</a:t>
            </a:r>
          </a:p>
          <a:p>
            <a:pPr marL="0" lvl="0" indent="0" rtl="0">
              <a:spcBef>
                <a:spcPts val="0"/>
              </a:spcBef>
              <a:buNone/>
            </a:pPr>
            <a:endParaRPr dirty="0">
              <a:solidFill>
                <a:srgbClr val="000000"/>
              </a:solidFill>
            </a:endParaRPr>
          </a:p>
          <a:p>
            <a:pPr marL="0" marR="0" lvl="0" indent="0" algn="l" rtl="0">
              <a:spcBef>
                <a:spcPts val="0"/>
              </a:spcBef>
              <a:spcAft>
                <a:spcPts val="0"/>
              </a:spcAft>
              <a:buNone/>
            </a:pPr>
            <a:endParaRPr sz="2800" dirty="0">
              <a:solidFill>
                <a:srgbClr val="000000"/>
              </a:solidFill>
            </a:endParaRPr>
          </a:p>
          <a:p>
            <a:pPr marL="342900" marR="0" lvl="0" indent="-342900" algn="l" rtl="0">
              <a:spcBef>
                <a:spcPts val="560"/>
              </a:spcBef>
              <a:spcAft>
                <a:spcPts val="0"/>
              </a:spcAft>
              <a:buClr>
                <a:schemeClr val="dk1"/>
              </a:buClr>
              <a:buSzPct val="100000"/>
              <a:buFont typeface="Arial"/>
              <a:buNone/>
            </a:pPr>
            <a:endParaRPr sz="2800" b="0" i="0" u="none" strike="noStrike" cap="none" dirty="0">
              <a:solidFill>
                <a:schemeClr val="dk1"/>
              </a:solidFill>
            </a:endParaRPr>
          </a:p>
        </p:txBody>
      </p:sp>
      <p:pic>
        <p:nvPicPr>
          <p:cNvPr id="411" name="Shape 411" descr="Q:\lib\newquist\Subpart R power pointsteel Version\Slide18.JPG"/>
          <p:cNvPicPr preferRelativeResize="0"/>
          <p:nvPr/>
        </p:nvPicPr>
        <p:blipFill rotWithShape="1">
          <a:blip r:embed="rId3">
            <a:alphaModFix/>
          </a:blip>
          <a:srcRect l="53595" t="26068" r="7640" b="36626"/>
          <a:stretch/>
        </p:blipFill>
        <p:spPr>
          <a:xfrm>
            <a:off x="5338800" y="84164"/>
            <a:ext cx="3805200" cy="2746500"/>
          </a:xfrm>
          <a:prstGeom prst="rect">
            <a:avLst/>
          </a:prstGeom>
          <a:noFill/>
          <a:ln>
            <a:noFill/>
          </a:ln>
        </p:spPr>
      </p:pic>
      <p:pic>
        <p:nvPicPr>
          <p:cNvPr id="2" name="Picture 1"/>
          <p:cNvPicPr>
            <a:picLocks noChangeAspect="1"/>
          </p:cNvPicPr>
          <p:nvPr/>
        </p:nvPicPr>
        <p:blipFill>
          <a:blip r:embed="rId4"/>
          <a:stretch>
            <a:fillRect/>
          </a:stretch>
        </p:blipFill>
        <p:spPr>
          <a:xfrm>
            <a:off x="6295627" y="2694994"/>
            <a:ext cx="2848373" cy="416300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July 2013</a:t>
            </a:r>
          </a:p>
        </p:txBody>
      </p:sp>
      <p:sp>
        <p:nvSpPr>
          <p:cNvPr id="417" name="Shape 417"/>
          <p:cNvSpPr txBox="1">
            <a:spLocks noGrp="1"/>
          </p:cNvSpPr>
          <p:nvPr>
            <p:ph type="body" idx="1"/>
          </p:nvPr>
        </p:nvSpPr>
        <p:spPr>
          <a:xfrm>
            <a:off x="381000" y="1371600"/>
            <a:ext cx="3826200" cy="5316900"/>
          </a:xfrm>
          <a:prstGeom prst="rect">
            <a:avLst/>
          </a:prstGeom>
          <a:noFill/>
          <a:ln>
            <a:noFill/>
          </a:ln>
        </p:spPr>
        <p:txBody>
          <a:bodyPr lIns="91425" tIns="45700" rIns="91425" bIns="45700" anchor="t" anchorCtr="0">
            <a:noAutofit/>
          </a:bodyPr>
          <a:lstStyle/>
          <a:p>
            <a:pPr marL="342900" marR="0" lvl="0" indent="-368300" algn="l" rtl="0">
              <a:spcBef>
                <a:spcPts val="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300-foot barn that was under construction as part of the $80 million Equine Complex.</a:t>
            </a:r>
          </a:p>
          <a:p>
            <a:pPr marL="342900" marR="0" lvl="0" indent="-368300" algn="l" rtl="0">
              <a:spcBef>
                <a:spcPts val="4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The steel frame structure fell when a worker released a rafter from a crane before proper bracing was completed.</a:t>
            </a:r>
          </a:p>
          <a:p>
            <a:pPr marL="342900" marR="0" lvl="0" indent="-368300" algn="l" rtl="0">
              <a:spcBef>
                <a:spcPts val="4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Once the rafter was let go, "the building racked and fell to the ground," according to OSHA documents. </a:t>
            </a:r>
          </a:p>
          <a:p>
            <a:pPr marL="342900" marR="0" lvl="0" indent="-342900" algn="l" rtl="0">
              <a:spcBef>
                <a:spcPts val="560"/>
              </a:spcBef>
              <a:spcAft>
                <a:spcPts val="0"/>
              </a:spcAft>
              <a:buClr>
                <a:schemeClr val="dk1"/>
              </a:buClr>
              <a:buSzPct val="116666"/>
              <a:buFont typeface="Arial"/>
              <a:buNone/>
            </a:pPr>
            <a:endParaRPr sz="2400" b="0" i="0" u="none" strike="noStrike" cap="none">
              <a:solidFill>
                <a:schemeClr val="dk1"/>
              </a:solidFill>
              <a:latin typeface="Calibri"/>
              <a:ea typeface="Calibri"/>
              <a:cs typeface="Calibri"/>
              <a:sym typeface="Calibri"/>
            </a:endParaRPr>
          </a:p>
        </p:txBody>
      </p:sp>
      <p:pic>
        <p:nvPicPr>
          <p:cNvPr id="418" name="Shape 418"/>
          <p:cNvPicPr preferRelativeResize="0">
            <a:picLocks noGrp="1"/>
          </p:cNvPicPr>
          <p:nvPr>
            <p:ph type="body" idx="2"/>
          </p:nvPr>
        </p:nvPicPr>
        <p:blipFill rotWithShape="1">
          <a:blip r:embed="rId3">
            <a:alphaModFix/>
          </a:blip>
          <a:srcRect/>
          <a:stretch/>
        </p:blipFill>
        <p:spPr>
          <a:xfrm>
            <a:off x="4346098" y="1524000"/>
            <a:ext cx="4608900" cy="2146200"/>
          </a:xfrm>
          <a:prstGeom prst="rect">
            <a:avLst/>
          </a:prstGeom>
          <a:noFill/>
          <a:ln>
            <a:noFill/>
          </a:ln>
        </p:spPr>
      </p:pic>
      <p:sp>
        <p:nvSpPr>
          <p:cNvPr id="419" name="Shape 419"/>
          <p:cNvSpPr txBox="1"/>
          <p:nvPr/>
        </p:nvSpPr>
        <p:spPr>
          <a:xfrm>
            <a:off x="4438425" y="3810000"/>
            <a:ext cx="4438500" cy="114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200">
                <a:solidFill>
                  <a:schemeClr val="dk1"/>
                </a:solidFill>
                <a:latin typeface="Calibri"/>
                <a:ea typeface="Calibri"/>
                <a:cs typeface="Calibri"/>
                <a:sym typeface="Calibri"/>
              </a:rPr>
              <a:t>Ramco Erectors also cited for failing to instruct employees on unsafe conditions.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685800" y="305650"/>
            <a:ext cx="7772400" cy="1618200"/>
          </a:xfrm>
          <a:prstGeom prst="rect">
            <a:avLst/>
          </a:prstGeom>
          <a:noFill/>
          <a:ln>
            <a:noFill/>
          </a:ln>
        </p:spPr>
        <p:txBody>
          <a:bodyPr lIns="91425" tIns="45700" rIns="91425" bIns="45700" anchor="ctr" anchorCtr="0">
            <a:noAutofit/>
          </a:bodyPr>
          <a:lstStyle/>
          <a:p>
            <a:pPr lvl="0" rtl="0">
              <a:spcBef>
                <a:spcPts val="560"/>
              </a:spcBef>
              <a:buSzPct val="27500"/>
              <a:buNone/>
            </a:pPr>
            <a:r>
              <a:rPr lang="en-US"/>
              <a:t>§ 1926.756</a:t>
            </a:r>
            <a:br>
              <a:rPr lang="en-US"/>
            </a:br>
            <a:r>
              <a:rPr lang="en-US" sz="4000"/>
              <a:t>Beams and Columns</a:t>
            </a:r>
          </a:p>
        </p:txBody>
      </p:sp>
      <p:sp>
        <p:nvSpPr>
          <p:cNvPr id="425" name="Shape 425"/>
          <p:cNvSpPr txBox="1">
            <a:spLocks noGrp="1"/>
          </p:cNvSpPr>
          <p:nvPr>
            <p:ph type="body" idx="1"/>
          </p:nvPr>
        </p:nvSpPr>
        <p:spPr>
          <a:xfrm>
            <a:off x="457200" y="2030850"/>
            <a:ext cx="4289400" cy="4411200"/>
          </a:xfrm>
          <a:prstGeom prst="rect">
            <a:avLst/>
          </a:prstGeom>
          <a:noFill/>
          <a:ln>
            <a:noFill/>
          </a:ln>
        </p:spPr>
        <p:txBody>
          <a:bodyPr lIns="91425" tIns="45700" rIns="91425" bIns="45700" anchor="t" anchorCtr="0">
            <a:noAutofit/>
          </a:bodyPr>
          <a:lstStyle/>
          <a:p>
            <a:pPr lvl="0" indent="0" rtl="0">
              <a:spcBef>
                <a:spcPts val="0"/>
              </a:spcBef>
              <a:buClr>
                <a:srgbClr val="000000"/>
              </a:buClr>
              <a:buSzPct val="100000"/>
              <a:buFont typeface="Arial"/>
              <a:buChar char="•"/>
            </a:pPr>
            <a:r>
              <a:rPr lang="en-US" sz="2800">
                <a:solidFill>
                  <a:srgbClr val="000000"/>
                </a:solidFill>
              </a:rPr>
              <a:t>Requirements to facilitate quick installation of perimeter safety cables:</a:t>
            </a:r>
          </a:p>
          <a:p>
            <a:pPr lvl="1" rtl="0">
              <a:spcBef>
                <a:spcPts val="0"/>
              </a:spcBef>
              <a:buClr>
                <a:srgbClr val="000000"/>
              </a:buClr>
              <a:buSzPct val="100000"/>
            </a:pPr>
            <a:r>
              <a:rPr lang="en-US">
                <a:solidFill>
                  <a:srgbClr val="000000"/>
                </a:solidFill>
              </a:rPr>
              <a:t>Perimeter columns extend 48 inches;</a:t>
            </a:r>
          </a:p>
          <a:p>
            <a:pPr lvl="1" rtl="0">
              <a:spcBef>
                <a:spcPts val="0"/>
              </a:spcBef>
              <a:buClr>
                <a:srgbClr val="000000"/>
              </a:buClr>
            </a:pPr>
            <a:r>
              <a:rPr lang="en-US">
                <a:solidFill>
                  <a:srgbClr val="000000"/>
                </a:solidFill>
              </a:rPr>
              <a:t>Have holes or other devices for perimeter cable;</a:t>
            </a:r>
          </a:p>
          <a:p>
            <a:pPr lvl="1" rtl="0">
              <a:spcBef>
                <a:spcPts val="0"/>
              </a:spcBef>
              <a:buClr>
                <a:srgbClr val="000000"/>
              </a:buClr>
            </a:pPr>
            <a:r>
              <a:rPr lang="en-US">
                <a:solidFill>
                  <a:srgbClr val="000000"/>
                </a:solidFill>
              </a:rPr>
              <a:t>Feasibility exception in app F.</a:t>
            </a:r>
          </a:p>
          <a:p>
            <a:pPr marL="0" lvl="0" indent="0" rtl="0">
              <a:spcBef>
                <a:spcPts val="0"/>
              </a:spcBef>
              <a:buNone/>
            </a:pPr>
            <a:endParaRPr>
              <a:solidFill>
                <a:srgbClr val="000000"/>
              </a:solidFill>
            </a:endParaRPr>
          </a:p>
          <a:p>
            <a:pPr marL="0" marR="0" lvl="0" indent="0" algn="l" rtl="0">
              <a:spcBef>
                <a:spcPts val="0"/>
              </a:spcBef>
              <a:spcAft>
                <a:spcPts val="0"/>
              </a:spcAft>
              <a:buNone/>
            </a:pPr>
            <a:endParaRPr sz="2800">
              <a:solidFill>
                <a:srgbClr val="000000"/>
              </a:solidFill>
            </a:endParaRP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dk1"/>
              </a:solidFill>
            </a:endParaRPr>
          </a:p>
        </p:txBody>
      </p:sp>
      <p:pic>
        <p:nvPicPr>
          <p:cNvPr id="426" name="Shape 426" descr="Q:\lib\newquist\Subpart R power pointsteel Version\Slide19.JPG"/>
          <p:cNvPicPr preferRelativeResize="0"/>
          <p:nvPr/>
        </p:nvPicPr>
        <p:blipFill rotWithShape="1">
          <a:blip r:embed="rId3">
            <a:alphaModFix/>
          </a:blip>
          <a:srcRect l="48705" t="35504" r="7643" b="18653"/>
          <a:stretch/>
        </p:blipFill>
        <p:spPr>
          <a:xfrm>
            <a:off x="4900775" y="2130175"/>
            <a:ext cx="3925500" cy="30918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685800" y="305650"/>
            <a:ext cx="7772400" cy="1618200"/>
          </a:xfrm>
          <a:prstGeom prst="rect">
            <a:avLst/>
          </a:prstGeom>
          <a:noFill/>
          <a:ln>
            <a:noFill/>
          </a:ln>
        </p:spPr>
        <p:txBody>
          <a:bodyPr lIns="91425" tIns="45700" rIns="91425" bIns="45700" anchor="ctr" anchorCtr="0">
            <a:noAutofit/>
          </a:bodyPr>
          <a:lstStyle/>
          <a:p>
            <a:pPr lvl="0" rtl="0">
              <a:spcBef>
                <a:spcPts val="560"/>
              </a:spcBef>
              <a:buSzPct val="27500"/>
              <a:buNone/>
            </a:pPr>
            <a:r>
              <a:rPr lang="en-US"/>
              <a:t>§ 1926.756</a:t>
            </a:r>
            <a:br>
              <a:rPr lang="en-US"/>
            </a:br>
            <a:r>
              <a:rPr lang="en-US" sz="4000"/>
              <a:t>Beams and Columns</a:t>
            </a:r>
          </a:p>
        </p:txBody>
      </p:sp>
      <p:sp>
        <p:nvSpPr>
          <p:cNvPr id="432" name="Shape 432"/>
          <p:cNvSpPr txBox="1">
            <a:spLocks noGrp="1"/>
          </p:cNvSpPr>
          <p:nvPr>
            <p:ph type="body" idx="1"/>
          </p:nvPr>
        </p:nvSpPr>
        <p:spPr>
          <a:xfrm>
            <a:off x="457200" y="2030850"/>
            <a:ext cx="4751700" cy="4411200"/>
          </a:xfrm>
          <a:prstGeom prst="rect">
            <a:avLst/>
          </a:prstGeom>
          <a:noFill/>
          <a:ln>
            <a:noFill/>
          </a:ln>
        </p:spPr>
        <p:txBody>
          <a:bodyPr lIns="91425" tIns="45700" rIns="91425" bIns="45700" anchor="t" anchorCtr="0">
            <a:noAutofit/>
          </a:bodyPr>
          <a:lstStyle/>
          <a:p>
            <a:pPr lvl="0" indent="0" rtl="0">
              <a:spcBef>
                <a:spcPts val="0"/>
              </a:spcBef>
              <a:buClr>
                <a:srgbClr val="000000"/>
              </a:buClr>
              <a:buSzPct val="100000"/>
              <a:buFont typeface="Arial"/>
              <a:buChar char="•"/>
            </a:pPr>
            <a:r>
              <a:rPr lang="en-US" sz="2800">
                <a:solidFill>
                  <a:srgbClr val="000000"/>
                </a:solidFill>
              </a:rPr>
              <a:t>Requires one bolt to remain connected for double connections unless seat or equivalent used.</a:t>
            </a:r>
          </a:p>
          <a:p>
            <a:pPr lvl="0" indent="0" rtl="0">
              <a:spcBef>
                <a:spcPts val="0"/>
              </a:spcBef>
              <a:buClr>
                <a:srgbClr val="000000"/>
              </a:buClr>
              <a:buSzPct val="100000"/>
              <a:buFont typeface="Arial"/>
              <a:buChar char="•"/>
            </a:pPr>
            <a:r>
              <a:rPr lang="en-US" sz="2800">
                <a:solidFill>
                  <a:srgbClr val="000000"/>
                </a:solidFill>
              </a:rPr>
              <a:t>Seats for double connections shall be designed for the load during the double connection process.</a:t>
            </a:r>
          </a:p>
          <a:p>
            <a:pPr marL="0" lvl="0" indent="0" rtl="0">
              <a:spcBef>
                <a:spcPts val="0"/>
              </a:spcBef>
              <a:buNone/>
            </a:pPr>
            <a:endParaRPr>
              <a:solidFill>
                <a:srgbClr val="000000"/>
              </a:solidFill>
            </a:endParaRPr>
          </a:p>
          <a:p>
            <a:pPr marL="0" marR="0" lvl="0" indent="0" algn="l" rtl="0">
              <a:spcBef>
                <a:spcPts val="0"/>
              </a:spcBef>
              <a:spcAft>
                <a:spcPts val="0"/>
              </a:spcAft>
              <a:buNone/>
            </a:pPr>
            <a:endParaRPr sz="2800">
              <a:solidFill>
                <a:srgbClr val="000000"/>
              </a:solidFill>
            </a:endParaRP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dk1"/>
              </a:solidFill>
            </a:endParaRPr>
          </a:p>
        </p:txBody>
      </p:sp>
      <p:pic>
        <p:nvPicPr>
          <p:cNvPr id="433" name="Shape 433" descr="Q:\lib\newquist\Subpart R power pointsteel Version\Slide20.JPG"/>
          <p:cNvPicPr preferRelativeResize="0"/>
          <p:nvPr/>
        </p:nvPicPr>
        <p:blipFill rotWithShape="1">
          <a:blip r:embed="rId3">
            <a:alphaModFix/>
          </a:blip>
          <a:srcRect l="51908" t="26964" r="14552" b="42474"/>
          <a:stretch/>
        </p:blipFill>
        <p:spPr>
          <a:xfrm>
            <a:off x="5508650" y="2001750"/>
            <a:ext cx="3066900" cy="2095800"/>
          </a:xfrm>
          <a:prstGeom prst="rect">
            <a:avLst/>
          </a:prstGeom>
          <a:noFill/>
          <a:ln>
            <a:noFill/>
          </a:ln>
        </p:spPr>
      </p:pic>
      <p:pic>
        <p:nvPicPr>
          <p:cNvPr id="434" name="Shape 434" descr="Q:\lib\newquist\Subpart R power pointsteel Version\Slide20.JPG"/>
          <p:cNvPicPr preferRelativeResize="0"/>
          <p:nvPr/>
        </p:nvPicPr>
        <p:blipFill rotWithShape="1">
          <a:blip r:embed="rId3">
            <a:alphaModFix/>
          </a:blip>
          <a:srcRect l="51907" t="59324" r="14385" b="7192"/>
          <a:stretch/>
        </p:blipFill>
        <p:spPr>
          <a:xfrm>
            <a:off x="5508650" y="4220975"/>
            <a:ext cx="3082200" cy="2296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$64 Million</a:t>
            </a:r>
          </a:p>
        </p:txBody>
      </p:sp>
      <p:sp>
        <p:nvSpPr>
          <p:cNvPr id="441" name="Shape 441"/>
          <p:cNvSpPr txBox="1">
            <a:spLocks noGrp="1"/>
          </p:cNvSpPr>
          <p:nvPr>
            <p:ph type="body" idx="1"/>
          </p:nvPr>
        </p:nvSpPr>
        <p:spPr>
          <a:xfrm>
            <a:off x="381000" y="1371600"/>
            <a:ext cx="4797300" cy="5255100"/>
          </a:xfrm>
          <a:prstGeom prst="rect">
            <a:avLst/>
          </a:prstGeom>
          <a:noFill/>
          <a:ln>
            <a:noFill/>
          </a:ln>
        </p:spPr>
        <p:txBody>
          <a:bodyPr lIns="91425" tIns="45700" rIns="91425" bIns="45700" anchor="t" anchorCtr="0">
            <a:noAutofit/>
          </a:bodyPr>
          <a:lstStyle/>
          <a:p>
            <a:pPr marL="342900" marR="0" lvl="0" indent="-355600" algn="l" rtl="0">
              <a:spcBef>
                <a:spcPts val="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December 2007</a:t>
            </a:r>
            <a:r>
              <a:rPr lang="en-US" sz="2200"/>
              <a:t>:</a:t>
            </a:r>
            <a:br>
              <a:rPr lang="en-US" sz="2200"/>
            </a:br>
            <a:r>
              <a:rPr lang="en-US" sz="2200" b="0" i="0" u="none" strike="noStrike" cap="none">
                <a:solidFill>
                  <a:schemeClr val="dk1"/>
                </a:solidFill>
                <a:latin typeface="Calibri"/>
                <a:ea typeface="Calibri"/>
                <a:cs typeface="Calibri"/>
                <a:sym typeface="Calibri"/>
              </a:rPr>
              <a:t>Ronald Bayer, age 36, sued Panduit on </a:t>
            </a:r>
            <a:r>
              <a:rPr lang="en-US" sz="2200"/>
              <a:t>for</a:t>
            </a:r>
            <a:r>
              <a:rPr lang="en-US" sz="2200" b="0" i="0" u="none" strike="noStrike" cap="none">
                <a:solidFill>
                  <a:schemeClr val="dk1"/>
                </a:solidFill>
                <a:latin typeface="Calibri"/>
                <a:ea typeface="Calibri"/>
                <a:cs typeface="Calibri"/>
                <a:sym typeface="Calibri"/>
              </a:rPr>
              <a:t> negligence</a:t>
            </a:r>
            <a:r>
              <a:rPr lang="en-US" sz="2200"/>
              <a:t>, </a:t>
            </a:r>
            <a:r>
              <a:rPr lang="en-US" sz="2200" b="0" i="0" u="none" strike="noStrike" cap="none">
                <a:solidFill>
                  <a:schemeClr val="dk1"/>
                </a:solidFill>
                <a:latin typeface="Calibri"/>
                <a:ea typeface="Calibri"/>
                <a:cs typeface="Calibri"/>
                <a:sym typeface="Calibri"/>
              </a:rPr>
              <a:t>claiming to have been severely injured (paraly</a:t>
            </a:r>
            <a:r>
              <a:rPr lang="en-US" sz="2200"/>
              <a:t>zed</a:t>
            </a:r>
            <a:r>
              <a:rPr lang="en-US" sz="2200" b="0" i="0" u="none" strike="noStrike" cap="none">
                <a:solidFill>
                  <a:schemeClr val="dk1"/>
                </a:solidFill>
                <a:latin typeface="Calibri"/>
                <a:ea typeface="Calibri"/>
                <a:cs typeface="Calibri"/>
                <a:sym typeface="Calibri"/>
              </a:rPr>
              <a:t>) in a workplace.</a:t>
            </a:r>
          </a:p>
          <a:p>
            <a:pPr marL="342900" marR="0" lvl="0" indent="-355600" algn="l" rtl="0">
              <a:spcBef>
                <a:spcPts val="4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Plaintiff claimed that studs placed in iron beams he was walking on caused him to trip, and proper harnessing equipment to prevent the fall had not been installed.</a:t>
            </a:r>
          </a:p>
          <a:p>
            <a:pPr marL="342900" marR="0" lvl="0" indent="-355600" algn="l" rtl="0">
              <a:spcBef>
                <a:spcPts val="4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November 2012</a:t>
            </a:r>
            <a:r>
              <a:rPr lang="en-US" sz="2200"/>
              <a:t>:</a:t>
            </a:r>
            <a:r>
              <a:rPr lang="en-US" sz="2200" b="0" i="0" u="none" strike="noStrike" cap="none">
                <a:solidFill>
                  <a:schemeClr val="dk1"/>
                </a:solidFill>
                <a:latin typeface="Calibri"/>
                <a:ea typeface="Calibri"/>
                <a:cs typeface="Calibri"/>
                <a:sym typeface="Calibri"/>
              </a:rPr>
              <a:t> </a:t>
            </a:r>
            <a:br>
              <a:rPr lang="en-US" sz="2200" b="0" i="0" u="none" strike="noStrike" cap="none">
                <a:solidFill>
                  <a:schemeClr val="dk1"/>
                </a:solidFill>
                <a:latin typeface="Calibri"/>
                <a:ea typeface="Calibri"/>
                <a:cs typeface="Calibri"/>
                <a:sym typeface="Calibri"/>
              </a:rPr>
            </a:br>
            <a:r>
              <a:rPr lang="en-US" sz="2200" b="0" i="0" u="none" strike="noStrike" cap="none">
                <a:solidFill>
                  <a:schemeClr val="dk1"/>
                </a:solidFill>
                <a:latin typeface="Calibri"/>
                <a:ea typeface="Calibri"/>
                <a:cs typeface="Calibri"/>
                <a:sym typeface="Calibri"/>
              </a:rPr>
              <a:t>The jury, however, ruled that Panduit was 80 percent responsible for the accident, and Bayer was only 20 percent responsible.</a:t>
            </a:r>
          </a:p>
        </p:txBody>
      </p:sp>
      <p:pic>
        <p:nvPicPr>
          <p:cNvPr id="442" name="Shape 442"/>
          <p:cNvPicPr preferRelativeResize="0">
            <a:picLocks noGrp="1"/>
          </p:cNvPicPr>
          <p:nvPr>
            <p:ph type="body" idx="2"/>
          </p:nvPr>
        </p:nvPicPr>
        <p:blipFill rotWithShape="1">
          <a:blip r:embed="rId3">
            <a:alphaModFix/>
          </a:blip>
          <a:srcRect/>
          <a:stretch/>
        </p:blipFill>
        <p:spPr>
          <a:xfrm>
            <a:off x="5398150" y="1447800"/>
            <a:ext cx="3317100" cy="2207400"/>
          </a:xfrm>
          <a:prstGeom prst="rect">
            <a:avLst/>
          </a:prstGeom>
          <a:noFill/>
          <a:ln>
            <a:noFill/>
          </a:ln>
        </p:spPr>
      </p:pic>
      <p:pic>
        <p:nvPicPr>
          <p:cNvPr id="443" name="Shape 443"/>
          <p:cNvPicPr preferRelativeResize="0"/>
          <p:nvPr/>
        </p:nvPicPr>
        <p:blipFill rotWithShape="1">
          <a:blip r:embed="rId4">
            <a:alphaModFix/>
          </a:blip>
          <a:srcRect/>
          <a:stretch/>
        </p:blipFill>
        <p:spPr>
          <a:xfrm>
            <a:off x="5410200" y="3810000"/>
            <a:ext cx="3317100" cy="1867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8" name="Shape 458"/>
          <p:cNvSpPr txBox="1">
            <a:spLocks noGrp="1"/>
          </p:cNvSpPr>
          <p:nvPr>
            <p:ph type="title"/>
          </p:nvPr>
        </p:nvSpPr>
        <p:spPr>
          <a:xfrm>
            <a:off x="3102796" y="305650"/>
            <a:ext cx="5355404" cy="1618200"/>
          </a:xfrm>
          <a:prstGeom prst="rect">
            <a:avLst/>
          </a:prstGeom>
          <a:noFill/>
          <a:ln>
            <a:noFill/>
          </a:ln>
        </p:spPr>
        <p:txBody>
          <a:bodyPr lIns="91425" tIns="45700" rIns="91425" bIns="45700" anchor="ctr" anchorCtr="0">
            <a:noAutofit/>
          </a:bodyPr>
          <a:lstStyle/>
          <a:p>
            <a:pPr lvl="0" rtl="0">
              <a:spcBef>
                <a:spcPts val="560"/>
              </a:spcBef>
              <a:buSzPct val="27500"/>
              <a:buNone/>
            </a:pPr>
            <a:r>
              <a:rPr lang="en-US" dirty="0"/>
              <a:t>§ 1926.757</a:t>
            </a:r>
            <a:br>
              <a:rPr lang="en-US" dirty="0"/>
            </a:br>
            <a:r>
              <a:rPr lang="en-US" sz="4000" dirty="0"/>
              <a:t>Open Web Steel Joists</a:t>
            </a:r>
          </a:p>
        </p:txBody>
      </p:sp>
      <p:sp>
        <p:nvSpPr>
          <p:cNvPr id="459" name="Shape 459"/>
          <p:cNvSpPr txBox="1">
            <a:spLocks noGrp="1"/>
          </p:cNvSpPr>
          <p:nvPr>
            <p:ph type="body" idx="1"/>
          </p:nvPr>
        </p:nvSpPr>
        <p:spPr>
          <a:xfrm>
            <a:off x="457200" y="3097650"/>
            <a:ext cx="2994917" cy="3563400"/>
          </a:xfrm>
          <a:prstGeom prst="rect">
            <a:avLst/>
          </a:prstGeom>
          <a:noFill/>
          <a:ln>
            <a:noFill/>
          </a:ln>
        </p:spPr>
        <p:txBody>
          <a:bodyPr lIns="91425" tIns="45700" rIns="91425" bIns="45700" anchor="t" anchorCtr="0">
            <a:noAutofit/>
          </a:bodyPr>
          <a:lstStyle/>
          <a:p>
            <a:pPr lvl="0" indent="0" rtl="0">
              <a:spcBef>
                <a:spcPts val="0"/>
              </a:spcBef>
              <a:buClr>
                <a:srgbClr val="000000"/>
              </a:buClr>
              <a:buSzPct val="100000"/>
              <a:buNone/>
            </a:pPr>
            <a:r>
              <a:rPr lang="en-US" sz="2800" dirty="0">
                <a:solidFill>
                  <a:srgbClr val="000000"/>
                </a:solidFill>
              </a:rPr>
              <a:t>Erection bridging depends on joist type. </a:t>
            </a:r>
          </a:p>
          <a:p>
            <a:pPr lvl="0" indent="0" rtl="0">
              <a:spcBef>
                <a:spcPts val="0"/>
              </a:spcBef>
              <a:buClr>
                <a:srgbClr val="000000"/>
              </a:buClr>
              <a:buSzPct val="100000"/>
              <a:buNone/>
            </a:pPr>
            <a:r>
              <a:rPr lang="en-US" sz="2800" dirty="0">
                <a:solidFill>
                  <a:srgbClr val="000000"/>
                </a:solidFill>
              </a:rPr>
              <a:t>May be allowed as low as 23 feet and as high as 60 feet in certain beams.</a:t>
            </a:r>
          </a:p>
        </p:txBody>
      </p:sp>
      <p:pic>
        <p:nvPicPr>
          <p:cNvPr id="2" name="Picture 1"/>
          <p:cNvPicPr>
            <a:picLocks noChangeAspect="1"/>
          </p:cNvPicPr>
          <p:nvPr/>
        </p:nvPicPr>
        <p:blipFill>
          <a:blip r:embed="rId3"/>
          <a:stretch>
            <a:fillRect/>
          </a:stretch>
        </p:blipFill>
        <p:spPr>
          <a:xfrm>
            <a:off x="3693559" y="2551812"/>
            <a:ext cx="5244957" cy="4109238"/>
          </a:xfrm>
          <a:prstGeom prst="rect">
            <a:avLst/>
          </a:prstGeom>
        </p:spPr>
      </p:pic>
    </p:spTree>
    <p:extLst>
      <p:ext uri="{BB962C8B-B14F-4D97-AF65-F5344CB8AC3E}">
        <p14:creationId xmlns:p14="http://schemas.microsoft.com/office/powerpoint/2010/main" val="2977180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74638"/>
            <a:ext cx="3352800" cy="1143000"/>
          </a:xfrm>
        </p:spPr>
        <p:txBody>
          <a:bodyPr/>
          <a:lstStyle/>
          <a:p>
            <a:r>
              <a:rPr lang="en-US" dirty="0"/>
              <a:t>1926.757</a:t>
            </a:r>
          </a:p>
        </p:txBody>
      </p:sp>
      <p:sp>
        <p:nvSpPr>
          <p:cNvPr id="3" name="Content Placeholder 2"/>
          <p:cNvSpPr>
            <a:spLocks noGrp="1"/>
          </p:cNvSpPr>
          <p:nvPr>
            <p:ph sz="half" idx="1"/>
          </p:nvPr>
        </p:nvSpPr>
        <p:spPr>
          <a:xfrm>
            <a:off x="457200" y="457200"/>
            <a:ext cx="4038600" cy="5668963"/>
          </a:xfrm>
        </p:spPr>
        <p:txBody>
          <a:bodyPr/>
          <a:lstStyle/>
          <a:p>
            <a:r>
              <a:rPr lang="en-US" dirty="0"/>
              <a:t>Decking Bundles</a:t>
            </a:r>
          </a:p>
          <a:p>
            <a:r>
              <a:rPr lang="en-US" dirty="0"/>
              <a:t>The bundle of decking is placed on a minimum of three steel joists;</a:t>
            </a:r>
          </a:p>
          <a:p>
            <a:r>
              <a:rPr lang="en-US" dirty="0"/>
              <a:t>At least one row of bridging is installed and anchored;</a:t>
            </a:r>
          </a:p>
          <a:p>
            <a:r>
              <a:rPr lang="en-US" dirty="0"/>
              <a:t>The edge of the construction load shall be placed within 1 foot (.30 m) of the bearing surface of the joist end</a:t>
            </a:r>
          </a:p>
        </p:txBody>
      </p:sp>
      <p:pic>
        <p:nvPicPr>
          <p:cNvPr id="5" name="Content Placeholder 4"/>
          <p:cNvPicPr>
            <a:picLocks noGrp="1" noChangeAspect="1"/>
          </p:cNvPicPr>
          <p:nvPr>
            <p:ph sz="half" idx="2"/>
          </p:nvPr>
        </p:nvPicPr>
        <p:blipFill>
          <a:blip r:embed="rId2"/>
          <a:stretch>
            <a:fillRect/>
          </a:stretch>
        </p:blipFill>
        <p:spPr>
          <a:xfrm>
            <a:off x="5334000" y="1219200"/>
            <a:ext cx="3352800" cy="3552738"/>
          </a:xfrm>
          <a:prstGeom prst="rect">
            <a:avLst/>
          </a:prstGeom>
        </p:spPr>
      </p:pic>
      <p:pic>
        <p:nvPicPr>
          <p:cNvPr id="6" name="Picture 5"/>
          <p:cNvPicPr>
            <a:picLocks noChangeAspect="1"/>
          </p:cNvPicPr>
          <p:nvPr/>
        </p:nvPicPr>
        <p:blipFill>
          <a:blip r:embed="rId3"/>
          <a:stretch>
            <a:fillRect/>
          </a:stretch>
        </p:blipFill>
        <p:spPr>
          <a:xfrm>
            <a:off x="5334000" y="4792575"/>
            <a:ext cx="2466975" cy="1847850"/>
          </a:xfrm>
          <a:prstGeom prst="rect">
            <a:avLst/>
          </a:prstGeom>
        </p:spPr>
      </p:pic>
    </p:spTree>
    <p:extLst>
      <p:ext uri="{BB962C8B-B14F-4D97-AF65-F5344CB8AC3E}">
        <p14:creationId xmlns:p14="http://schemas.microsoft.com/office/powerpoint/2010/main" val="2402510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Shape 479"/>
          <p:cNvPicPr preferRelativeResize="0"/>
          <p:nvPr/>
        </p:nvPicPr>
        <p:blipFill rotWithShape="1">
          <a:blip r:embed="rId3">
            <a:alphaModFix/>
          </a:blip>
          <a:srcRect/>
          <a:stretch/>
        </p:blipFill>
        <p:spPr>
          <a:xfrm>
            <a:off x="5873400" y="838425"/>
            <a:ext cx="2752500" cy="2752500"/>
          </a:xfrm>
          <a:prstGeom prst="rect">
            <a:avLst/>
          </a:prstGeom>
          <a:noFill/>
          <a:ln>
            <a:noFill/>
          </a:ln>
        </p:spPr>
      </p:pic>
      <p:sp>
        <p:nvSpPr>
          <p:cNvPr id="480" name="Shape 48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July 2014</a:t>
            </a:r>
          </a:p>
        </p:txBody>
      </p:sp>
      <p:sp>
        <p:nvSpPr>
          <p:cNvPr id="481" name="Shape 481"/>
          <p:cNvSpPr txBox="1">
            <a:spLocks noGrp="1"/>
          </p:cNvSpPr>
          <p:nvPr>
            <p:ph type="body" idx="1"/>
          </p:nvPr>
        </p:nvSpPr>
        <p:spPr>
          <a:xfrm>
            <a:off x="457200" y="1447800"/>
            <a:ext cx="4135200" cy="45261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Using a Beemer style of fall protection. </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Free fall distance is over 6 feet, so manufacturer must approve design and fall arrest system. </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Many connect out of aerial lifts or use horizontal lifelines. </a:t>
            </a: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pic>
        <p:nvPicPr>
          <p:cNvPr id="482" name="Shape 482"/>
          <p:cNvPicPr preferRelativeResize="0">
            <a:picLocks noGrp="1"/>
          </p:cNvPicPr>
          <p:nvPr>
            <p:ph type="body" idx="2"/>
          </p:nvPr>
        </p:nvPicPr>
        <p:blipFill rotWithShape="1">
          <a:blip r:embed="rId4">
            <a:alphaModFix/>
          </a:blip>
          <a:srcRect/>
          <a:stretch/>
        </p:blipFill>
        <p:spPr>
          <a:xfrm>
            <a:off x="4604894" y="3429000"/>
            <a:ext cx="4158000" cy="3118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685800" y="305650"/>
            <a:ext cx="4942114" cy="1618200"/>
          </a:xfrm>
          <a:prstGeom prst="rect">
            <a:avLst/>
          </a:prstGeom>
          <a:noFill/>
          <a:ln>
            <a:noFill/>
          </a:ln>
        </p:spPr>
        <p:txBody>
          <a:bodyPr lIns="91425" tIns="45700" rIns="91425" bIns="45700" anchor="ctr" anchorCtr="0">
            <a:noAutofit/>
          </a:bodyPr>
          <a:lstStyle/>
          <a:p>
            <a:pPr lvl="0" rtl="0">
              <a:spcBef>
                <a:spcPts val="560"/>
              </a:spcBef>
              <a:buSzPct val="27500"/>
              <a:buNone/>
            </a:pPr>
            <a:r>
              <a:rPr lang="en-US" dirty="0"/>
              <a:t>§ 1926.760</a:t>
            </a:r>
            <a:br>
              <a:rPr lang="en-US" dirty="0"/>
            </a:br>
            <a:r>
              <a:rPr lang="en-US" sz="4000" dirty="0"/>
              <a:t>Fall Protection</a:t>
            </a:r>
          </a:p>
        </p:txBody>
      </p:sp>
      <p:sp>
        <p:nvSpPr>
          <p:cNvPr id="488" name="Shape 488"/>
          <p:cNvSpPr txBox="1">
            <a:spLocks noGrp="1"/>
          </p:cNvSpPr>
          <p:nvPr>
            <p:ph type="body" idx="1"/>
          </p:nvPr>
        </p:nvSpPr>
        <p:spPr>
          <a:xfrm>
            <a:off x="457200" y="2030850"/>
            <a:ext cx="3751800" cy="3517200"/>
          </a:xfrm>
          <a:prstGeom prst="rect">
            <a:avLst/>
          </a:prstGeom>
          <a:noFill/>
          <a:ln>
            <a:noFill/>
          </a:ln>
        </p:spPr>
        <p:txBody>
          <a:bodyPr lIns="91425" tIns="45700" rIns="91425" bIns="45700" anchor="t" anchorCtr="0">
            <a:noAutofit/>
          </a:bodyPr>
          <a:lstStyle/>
          <a:p>
            <a:pPr lvl="0" indent="0" rtl="0">
              <a:spcBef>
                <a:spcPts val="0"/>
              </a:spcBef>
              <a:buClr>
                <a:srgbClr val="000000"/>
              </a:buClr>
              <a:buSzPct val="100000"/>
              <a:buFont typeface="Arial"/>
              <a:buChar char="•"/>
            </a:pPr>
            <a:r>
              <a:rPr lang="en-US" sz="2800">
                <a:solidFill>
                  <a:srgbClr val="000000"/>
                </a:solidFill>
              </a:rPr>
              <a:t>Between 15 and 30 feet, fall protection required for all </a:t>
            </a:r>
            <a:r>
              <a:rPr lang="en-US" sz="2800" b="1">
                <a:solidFill>
                  <a:srgbClr val="000000"/>
                </a:solidFill>
              </a:rPr>
              <a:t>except</a:t>
            </a:r>
            <a:r>
              <a:rPr lang="en-US" sz="2800">
                <a:solidFill>
                  <a:srgbClr val="000000"/>
                </a:solidFill>
              </a:rPr>
              <a:t>:</a:t>
            </a:r>
          </a:p>
          <a:p>
            <a:pPr lvl="1" rtl="0">
              <a:spcBef>
                <a:spcPts val="0"/>
              </a:spcBef>
              <a:buClr>
                <a:srgbClr val="000000"/>
              </a:buClr>
              <a:buSzPct val="100000"/>
            </a:pPr>
            <a:r>
              <a:rPr lang="en-US">
                <a:solidFill>
                  <a:srgbClr val="000000"/>
                </a:solidFill>
              </a:rPr>
              <a:t>Deckers in controlled decking zone (CDZ)</a:t>
            </a:r>
          </a:p>
          <a:p>
            <a:pPr lvl="1" rtl="0">
              <a:spcBef>
                <a:spcPts val="0"/>
              </a:spcBef>
              <a:buClr>
                <a:srgbClr val="000000"/>
              </a:buClr>
            </a:pPr>
            <a:r>
              <a:rPr lang="en-US">
                <a:solidFill>
                  <a:srgbClr val="000000"/>
                </a:solidFill>
              </a:rPr>
              <a:t>Connectors</a:t>
            </a:r>
          </a:p>
        </p:txBody>
      </p:sp>
      <p:sp>
        <p:nvSpPr>
          <p:cNvPr id="489" name="Shape 489"/>
          <p:cNvSpPr txBox="1"/>
          <p:nvPr/>
        </p:nvSpPr>
        <p:spPr>
          <a:xfrm>
            <a:off x="4208975" y="5262075"/>
            <a:ext cx="4529700" cy="1472700"/>
          </a:xfrm>
          <a:prstGeom prst="rect">
            <a:avLst/>
          </a:prstGeom>
          <a:noFill/>
          <a:ln>
            <a:noFill/>
          </a:ln>
        </p:spPr>
        <p:txBody>
          <a:bodyPr lIns="91425" tIns="91425" rIns="91425" bIns="91425" anchor="t" anchorCtr="0">
            <a:noAutofit/>
          </a:bodyPr>
          <a:lstStyle/>
          <a:p>
            <a:pPr marL="0" lvl="0" indent="0" algn="ctr" rtl="0">
              <a:spcBef>
                <a:spcPts val="0"/>
              </a:spcBef>
              <a:buNone/>
            </a:pPr>
            <a:r>
              <a:rPr lang="en-US" sz="2200">
                <a:solidFill>
                  <a:schemeClr val="dk1"/>
                </a:solidFill>
                <a:latin typeface="Calibri"/>
                <a:ea typeface="Calibri"/>
                <a:cs typeface="Calibri"/>
                <a:sym typeface="Calibri"/>
              </a:rPr>
              <a:t>Connectors must be provided and wear equipment necessary to be tied-off, or be provided with other means of fall protection.</a:t>
            </a:r>
          </a:p>
          <a:p>
            <a:pPr lvl="0">
              <a:spcBef>
                <a:spcPts val="0"/>
              </a:spcBef>
              <a:buNone/>
            </a:pPr>
            <a:endParaRPr sz="2200">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6176086" y="384780"/>
            <a:ext cx="2800741" cy="432495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8" name="Picture 7" descr="A group of people standing in front of a building&#10;&#10;Description generated with very high confidence">
            <a:extLst>
              <a:ext uri="{FF2B5EF4-FFF2-40B4-BE49-F238E27FC236}">
                <a16:creationId xmlns:a16="http://schemas.microsoft.com/office/drawing/2014/main" id="{AB72FD3E-855A-4001-9BE6-E4DD6BA8D2FB}"/>
              </a:ext>
            </a:extLst>
          </p:cNvPr>
          <p:cNvPicPr>
            <a:picLocks noChangeAspect="1"/>
          </p:cNvPicPr>
          <p:nvPr/>
        </p:nvPicPr>
        <p:blipFill rotWithShape="1">
          <a:blip r:embed="rId2"/>
          <a:srcRect t="9662" b="7914"/>
          <a:stretch/>
        </p:blipFill>
        <p:spPr>
          <a:xfrm>
            <a:off x="0" y="160021"/>
            <a:ext cx="9143999" cy="4239482"/>
          </a:xfrm>
          <a:prstGeom prst="rect">
            <a:avLst/>
          </a:prstGeom>
        </p:spPr>
      </p:pic>
      <p:sp>
        <p:nvSpPr>
          <p:cNvPr id="2" name="Title 1">
            <a:extLst>
              <a:ext uri="{FF2B5EF4-FFF2-40B4-BE49-F238E27FC236}">
                <a16:creationId xmlns:a16="http://schemas.microsoft.com/office/drawing/2014/main" id="{D3F51614-32E9-4C30-9A10-A740DF50B3FB}"/>
              </a:ext>
            </a:extLst>
          </p:cNvPr>
          <p:cNvSpPr>
            <a:spLocks noGrp="1"/>
          </p:cNvSpPr>
          <p:nvPr>
            <p:ph type="title"/>
          </p:nvPr>
        </p:nvSpPr>
        <p:spPr>
          <a:xfrm>
            <a:off x="487837" y="4559523"/>
            <a:ext cx="8176103" cy="1236440"/>
          </a:xfrm>
          <a:noFill/>
        </p:spPr>
        <p:txBody>
          <a:bodyPr vert="horz" lIns="91440" tIns="45720" rIns="91440" bIns="45720" rtlCol="0" anchor="b">
            <a:normAutofit/>
          </a:bodyPr>
          <a:lstStyle/>
          <a:p>
            <a:pPr>
              <a:lnSpc>
                <a:spcPct val="90000"/>
              </a:lnSpc>
              <a:spcBef>
                <a:spcPct val="0"/>
              </a:spcBef>
            </a:pPr>
            <a:r>
              <a:rPr lang="en-US" sz="6000" kern="1200">
                <a:solidFill>
                  <a:schemeClr val="tx1"/>
                </a:solidFill>
                <a:latin typeface="+mj-lt"/>
                <a:ea typeface="+mj-ea"/>
                <a:cs typeface="+mj-cs"/>
              </a:rPr>
              <a:t>July 2017</a:t>
            </a:r>
          </a:p>
        </p:txBody>
      </p:sp>
      <p:sp>
        <p:nvSpPr>
          <p:cNvPr id="9" name="Rectangle 8">
            <a:extLst>
              <a:ext uri="{FF2B5EF4-FFF2-40B4-BE49-F238E27FC236}">
                <a16:creationId xmlns:a16="http://schemas.microsoft.com/office/drawing/2014/main" id="{38ADE9FF-C16B-4DE4-918F-E5B3A6B00B2C}"/>
              </a:ext>
            </a:extLst>
          </p:cNvPr>
          <p:cNvSpPr/>
          <p:nvPr/>
        </p:nvSpPr>
        <p:spPr>
          <a:xfrm>
            <a:off x="7265800" y="6173093"/>
            <a:ext cx="1398140" cy="307777"/>
          </a:xfrm>
          <a:prstGeom prst="rect">
            <a:avLst/>
          </a:prstGeom>
        </p:spPr>
        <p:txBody>
          <a:bodyPr wrap="none">
            <a:spAutoFit/>
          </a:bodyPr>
          <a:lstStyle/>
          <a:p>
            <a:r>
              <a:rPr lang="en-US" dirty="0"/>
              <a:t>151 N. Franklin</a:t>
            </a:r>
          </a:p>
        </p:txBody>
      </p:sp>
    </p:spTree>
    <p:extLst>
      <p:ext uri="{BB962C8B-B14F-4D97-AF65-F5344CB8AC3E}">
        <p14:creationId xmlns:p14="http://schemas.microsoft.com/office/powerpoint/2010/main" val="1197577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474406" y="3048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2011</a:t>
            </a:r>
          </a:p>
        </p:txBody>
      </p:sp>
      <p:pic>
        <p:nvPicPr>
          <p:cNvPr id="496" name="Shape 496"/>
          <p:cNvPicPr preferRelativeResize="0">
            <a:picLocks noGrp="1"/>
          </p:cNvPicPr>
          <p:nvPr>
            <p:ph type="body" idx="1"/>
          </p:nvPr>
        </p:nvPicPr>
        <p:blipFill rotWithShape="1">
          <a:blip r:embed="rId3">
            <a:alphaModFix/>
          </a:blip>
          <a:srcRect/>
          <a:stretch/>
        </p:blipFill>
        <p:spPr>
          <a:xfrm>
            <a:off x="762000" y="1371600"/>
            <a:ext cx="7696200" cy="4148100"/>
          </a:xfrm>
          <a:prstGeom prst="rect">
            <a:avLst/>
          </a:prstGeom>
          <a:noFill/>
          <a:ln>
            <a:noFill/>
          </a:ln>
        </p:spPr>
      </p:pic>
      <p:sp>
        <p:nvSpPr>
          <p:cNvPr id="497" name="Shape 497"/>
          <p:cNvSpPr txBox="1">
            <a:spLocks noGrp="1"/>
          </p:cNvSpPr>
          <p:nvPr>
            <p:ph type="body" idx="2"/>
          </p:nvPr>
        </p:nvSpPr>
        <p:spPr>
          <a:xfrm>
            <a:off x="762000" y="5562600"/>
            <a:ext cx="4043700" cy="1261200"/>
          </a:xfrm>
          <a:prstGeom prst="rect">
            <a:avLst/>
          </a:prstGeom>
          <a:noFill/>
          <a:ln>
            <a:noFill/>
          </a:ln>
        </p:spPr>
        <p:txBody>
          <a:bodyPr lIns="91425" tIns="45700" rIns="91425" bIns="45700" anchor="t" anchorCtr="0">
            <a:noAutofit/>
          </a:bodyPr>
          <a:lstStyle/>
          <a:p>
            <a:pPr marL="342900" marR="0" lvl="0" indent="-355600" algn="l" rtl="0">
              <a:spcBef>
                <a:spcPts val="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Malta, IL</a:t>
            </a:r>
          </a:p>
          <a:p>
            <a:pPr marL="342900" marR="0" lvl="0" indent="-355600" algn="l" rtl="0">
              <a:spcBef>
                <a:spcPts val="4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Connecting out of aerial lifts.</a:t>
            </a:r>
          </a:p>
          <a:p>
            <a:pPr marL="342900" marR="0" lvl="0" indent="-355600" algn="l" rtl="0">
              <a:spcBef>
                <a:spcPts val="4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Horizontal lifelines used also.</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txBox="1">
            <a:spLocks noGrp="1"/>
          </p:cNvSpPr>
          <p:nvPr>
            <p:ph type="title"/>
          </p:nvPr>
        </p:nvSpPr>
        <p:spPr>
          <a:xfrm>
            <a:off x="457200" y="274650"/>
            <a:ext cx="42279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March 2015</a:t>
            </a:r>
          </a:p>
        </p:txBody>
      </p:sp>
      <p:sp>
        <p:nvSpPr>
          <p:cNvPr id="503" name="Shape 503"/>
          <p:cNvSpPr txBox="1">
            <a:spLocks noGrp="1"/>
          </p:cNvSpPr>
          <p:nvPr>
            <p:ph type="body" idx="1"/>
          </p:nvPr>
        </p:nvSpPr>
        <p:spPr>
          <a:xfrm>
            <a:off x="457200" y="1600200"/>
            <a:ext cx="4038599"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What hazard is there with using this lanyard?</a:t>
            </a:r>
          </a:p>
        </p:txBody>
      </p:sp>
      <p:pic>
        <p:nvPicPr>
          <p:cNvPr id="504" name="Shape 504"/>
          <p:cNvPicPr preferRelativeResize="0">
            <a:picLocks noGrp="1"/>
          </p:cNvPicPr>
          <p:nvPr>
            <p:ph type="body" idx="2"/>
          </p:nvPr>
        </p:nvPicPr>
        <p:blipFill rotWithShape="1">
          <a:blip r:embed="rId3">
            <a:alphaModFix/>
          </a:blip>
          <a:srcRect/>
          <a:stretch/>
        </p:blipFill>
        <p:spPr>
          <a:xfrm>
            <a:off x="5317653" y="4800"/>
            <a:ext cx="385740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Fabric Lanyards</a:t>
            </a:r>
          </a:p>
        </p:txBody>
      </p:sp>
      <p:sp>
        <p:nvSpPr>
          <p:cNvPr id="510" name="Shape 510"/>
          <p:cNvSpPr txBox="1">
            <a:spLocks noGrp="1"/>
          </p:cNvSpPr>
          <p:nvPr>
            <p:ph type="body" idx="1"/>
          </p:nvPr>
        </p:nvSpPr>
        <p:spPr>
          <a:xfrm>
            <a:off x="470900" y="1432375"/>
            <a:ext cx="3534300" cy="16191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Cannot be used on sharp edges.</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ANSI Z359</a:t>
            </a:r>
          </a:p>
        </p:txBody>
      </p:sp>
      <p:pic>
        <p:nvPicPr>
          <p:cNvPr id="511" name="Shape 511"/>
          <p:cNvPicPr preferRelativeResize="0">
            <a:picLocks noGrp="1"/>
          </p:cNvPicPr>
          <p:nvPr>
            <p:ph type="body" idx="2"/>
          </p:nvPr>
        </p:nvPicPr>
        <p:blipFill rotWithShape="1">
          <a:blip r:embed="rId3">
            <a:alphaModFix/>
          </a:blip>
          <a:srcRect/>
          <a:stretch/>
        </p:blipFill>
        <p:spPr>
          <a:xfrm>
            <a:off x="4005201" y="1600200"/>
            <a:ext cx="4681500" cy="2528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title"/>
          </p:nvPr>
        </p:nvSpPr>
        <p:spPr>
          <a:xfrm>
            <a:off x="457200" y="3048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October 2014</a:t>
            </a:r>
          </a:p>
        </p:txBody>
      </p:sp>
      <p:pic>
        <p:nvPicPr>
          <p:cNvPr id="517" name="Shape 517"/>
          <p:cNvPicPr preferRelativeResize="0">
            <a:picLocks noGrp="1"/>
          </p:cNvPicPr>
          <p:nvPr>
            <p:ph type="body" idx="1"/>
          </p:nvPr>
        </p:nvPicPr>
        <p:blipFill rotWithShape="1">
          <a:blip r:embed="rId3">
            <a:alphaModFix/>
          </a:blip>
          <a:srcRect/>
          <a:stretch/>
        </p:blipFill>
        <p:spPr>
          <a:xfrm>
            <a:off x="270750" y="1296200"/>
            <a:ext cx="8602500" cy="4830000"/>
          </a:xfrm>
          <a:prstGeom prst="rect">
            <a:avLst/>
          </a:prstGeom>
          <a:noFill/>
          <a:ln>
            <a:noFill/>
          </a:ln>
        </p:spPr>
      </p:pic>
      <p:sp>
        <p:nvSpPr>
          <p:cNvPr id="518" name="Shape 518"/>
          <p:cNvSpPr txBox="1"/>
          <p:nvPr/>
        </p:nvSpPr>
        <p:spPr>
          <a:xfrm>
            <a:off x="270750" y="6202150"/>
            <a:ext cx="8602500" cy="579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a:solidFill>
                  <a:schemeClr val="dk1"/>
                </a:solidFill>
                <a:latin typeface="Calibri"/>
                <a:ea typeface="Calibri"/>
                <a:cs typeface="Calibri"/>
                <a:sym typeface="Calibri"/>
              </a:rPr>
              <a:t>Many jobs can be connected out of aerial lifts.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title"/>
          </p:nvPr>
        </p:nvSpPr>
        <p:spPr>
          <a:xfrm>
            <a:off x="685800" y="305650"/>
            <a:ext cx="7772400" cy="1618200"/>
          </a:xfrm>
          <a:prstGeom prst="rect">
            <a:avLst/>
          </a:prstGeom>
          <a:noFill/>
          <a:ln>
            <a:noFill/>
          </a:ln>
        </p:spPr>
        <p:txBody>
          <a:bodyPr lIns="91425" tIns="45700" rIns="91425" bIns="45700" anchor="ctr" anchorCtr="0">
            <a:noAutofit/>
          </a:bodyPr>
          <a:lstStyle/>
          <a:p>
            <a:pPr lvl="0" rtl="0">
              <a:spcBef>
                <a:spcPts val="560"/>
              </a:spcBef>
              <a:buSzPct val="27500"/>
              <a:buNone/>
            </a:pPr>
            <a:r>
              <a:rPr lang="en-US"/>
              <a:t>§ 1926.760</a:t>
            </a:r>
            <a:br>
              <a:rPr lang="en-US"/>
            </a:br>
            <a:r>
              <a:rPr lang="en-US" sz="4000"/>
              <a:t>Fall Protection</a:t>
            </a:r>
          </a:p>
        </p:txBody>
      </p:sp>
      <p:sp>
        <p:nvSpPr>
          <p:cNvPr id="532" name="Shape 532"/>
          <p:cNvSpPr txBox="1">
            <a:spLocks noGrp="1"/>
          </p:cNvSpPr>
          <p:nvPr>
            <p:ph type="body" idx="1"/>
          </p:nvPr>
        </p:nvSpPr>
        <p:spPr>
          <a:xfrm>
            <a:off x="457200" y="2030850"/>
            <a:ext cx="3751800" cy="35172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0000"/>
              </a:buClr>
              <a:buSzPct val="100000"/>
              <a:buFont typeface="Arial"/>
              <a:buChar char="•"/>
            </a:pPr>
            <a:r>
              <a:rPr lang="en-US" sz="2800">
                <a:solidFill>
                  <a:srgbClr val="000000"/>
                </a:solidFill>
              </a:rPr>
              <a:t>Perimeter cables required:</a:t>
            </a:r>
          </a:p>
          <a:p>
            <a:pPr marR="0" lvl="1" algn="l" rtl="0">
              <a:lnSpc>
                <a:spcPct val="100000"/>
              </a:lnSpc>
              <a:spcBef>
                <a:spcPts val="0"/>
              </a:spcBef>
              <a:spcAft>
                <a:spcPts val="0"/>
              </a:spcAft>
              <a:buClr>
                <a:srgbClr val="000000"/>
              </a:buClr>
              <a:buSzPct val="100000"/>
            </a:pPr>
            <a:r>
              <a:rPr lang="en-US">
                <a:solidFill>
                  <a:srgbClr val="000000"/>
                </a:solidFill>
              </a:rPr>
              <a:t>must be installed “as soon as the metal decking has been installed.”</a:t>
            </a:r>
          </a:p>
        </p:txBody>
      </p:sp>
      <p:pic>
        <p:nvPicPr>
          <p:cNvPr id="533" name="Shape 533" descr="Q:\lib\newquist\Subpart R power pointsteel Version\Slide28.JPG"/>
          <p:cNvPicPr preferRelativeResize="0"/>
          <p:nvPr/>
        </p:nvPicPr>
        <p:blipFill rotWithShape="1">
          <a:blip r:embed="rId3">
            <a:alphaModFix/>
          </a:blip>
          <a:srcRect l="49044" t="35279" r="7809" b="19328"/>
          <a:stretch/>
        </p:blipFill>
        <p:spPr>
          <a:xfrm>
            <a:off x="4277350" y="2038575"/>
            <a:ext cx="4457400" cy="35172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685800" y="305650"/>
            <a:ext cx="7772400" cy="1618200"/>
          </a:xfrm>
          <a:prstGeom prst="rect">
            <a:avLst/>
          </a:prstGeom>
          <a:noFill/>
          <a:ln>
            <a:noFill/>
          </a:ln>
        </p:spPr>
        <p:txBody>
          <a:bodyPr lIns="91425" tIns="45700" rIns="91425" bIns="45700" anchor="ctr" anchorCtr="0">
            <a:noAutofit/>
          </a:bodyPr>
          <a:lstStyle/>
          <a:p>
            <a:pPr lvl="0" rtl="0">
              <a:spcBef>
                <a:spcPts val="560"/>
              </a:spcBef>
              <a:buSzPct val="27500"/>
              <a:buNone/>
            </a:pPr>
            <a:r>
              <a:rPr lang="en-US"/>
              <a:t>§ 1926.760</a:t>
            </a:r>
            <a:br>
              <a:rPr lang="en-US"/>
            </a:br>
            <a:r>
              <a:rPr lang="en-US" sz="4000"/>
              <a:t>Fall Protection</a:t>
            </a:r>
          </a:p>
        </p:txBody>
      </p:sp>
      <p:sp>
        <p:nvSpPr>
          <p:cNvPr id="547" name="Shape 547"/>
          <p:cNvSpPr txBox="1">
            <a:spLocks noGrp="1"/>
          </p:cNvSpPr>
          <p:nvPr>
            <p:ph type="body" idx="1"/>
          </p:nvPr>
        </p:nvSpPr>
        <p:spPr>
          <a:xfrm>
            <a:off x="457200" y="2030850"/>
            <a:ext cx="4104600" cy="4580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r>
              <a:rPr lang="en-US" sz="2600">
                <a:solidFill>
                  <a:srgbClr val="000000"/>
                </a:solidFill>
              </a:rPr>
              <a:t>Custody of Fall Protection Equipment:</a:t>
            </a:r>
            <a:br>
              <a:rPr lang="en-US" sz="2600">
                <a:solidFill>
                  <a:srgbClr val="000000"/>
                </a:solidFill>
              </a:rPr>
            </a:br>
            <a:endParaRPr lang="en-US" sz="2600">
              <a:solidFill>
                <a:srgbClr val="000000"/>
              </a:solidFill>
            </a:endParaRPr>
          </a:p>
          <a:p>
            <a:pPr marL="342900" marR="0" lvl="0" indent="-330200" algn="l" rtl="0">
              <a:lnSpc>
                <a:spcPct val="100000"/>
              </a:lnSpc>
              <a:spcBef>
                <a:spcPts val="0"/>
              </a:spcBef>
              <a:spcAft>
                <a:spcPts val="0"/>
              </a:spcAft>
              <a:buClr>
                <a:srgbClr val="000000"/>
              </a:buClr>
              <a:buSzPct val="100000"/>
              <a:buFont typeface="Arial"/>
              <a:buChar char="•"/>
            </a:pPr>
            <a:r>
              <a:rPr lang="en-US" sz="2600">
                <a:solidFill>
                  <a:srgbClr val="000000"/>
                </a:solidFill>
              </a:rPr>
              <a:t>Controlling contractor must choose to </a:t>
            </a:r>
            <a:r>
              <a:rPr lang="en-US" sz="2600" b="1">
                <a:solidFill>
                  <a:srgbClr val="000000"/>
                </a:solidFill>
              </a:rPr>
              <a:t>EITHER</a:t>
            </a:r>
          </a:p>
          <a:p>
            <a:pPr marR="0" lvl="1" algn="l" rtl="0">
              <a:lnSpc>
                <a:spcPct val="100000"/>
              </a:lnSpc>
              <a:spcBef>
                <a:spcPts val="0"/>
              </a:spcBef>
              <a:spcAft>
                <a:spcPts val="0"/>
              </a:spcAft>
              <a:buClr>
                <a:srgbClr val="000000"/>
              </a:buClr>
              <a:buSzPct val="100000"/>
            </a:pPr>
            <a:r>
              <a:rPr lang="en-US" sz="2600">
                <a:solidFill>
                  <a:srgbClr val="000000"/>
                </a:solidFill>
              </a:rPr>
              <a:t>accept responsibility for maintaining fall protection equipment left be erector, </a:t>
            </a:r>
            <a:r>
              <a:rPr lang="en-US" sz="2600" b="1">
                <a:solidFill>
                  <a:srgbClr val="000000"/>
                </a:solidFill>
              </a:rPr>
              <a:t>OR</a:t>
            </a:r>
          </a:p>
          <a:p>
            <a:pPr marR="0" lvl="1" algn="l" rtl="0">
              <a:lnSpc>
                <a:spcPct val="100000"/>
              </a:lnSpc>
              <a:spcBef>
                <a:spcPts val="0"/>
              </a:spcBef>
              <a:spcAft>
                <a:spcPts val="0"/>
              </a:spcAft>
              <a:buClr>
                <a:srgbClr val="000000"/>
              </a:buClr>
              <a:buSzPct val="100000"/>
            </a:pPr>
            <a:r>
              <a:rPr lang="en-US" sz="2600">
                <a:solidFill>
                  <a:srgbClr val="000000"/>
                </a:solidFill>
              </a:rPr>
              <a:t>ensure that it is removed (.760(e)).</a:t>
            </a:r>
          </a:p>
        </p:txBody>
      </p:sp>
      <p:sp>
        <p:nvSpPr>
          <p:cNvPr id="548" name="Shape 548"/>
          <p:cNvSpPr txBox="1"/>
          <p:nvPr/>
        </p:nvSpPr>
        <p:spPr>
          <a:xfrm>
            <a:off x="4561100" y="5298050"/>
            <a:ext cx="4157400" cy="511200"/>
          </a:xfrm>
          <a:prstGeom prst="rect">
            <a:avLst/>
          </a:prstGeom>
          <a:noFill/>
          <a:ln>
            <a:noFill/>
          </a:ln>
        </p:spPr>
        <p:txBody>
          <a:bodyPr lIns="91425" tIns="91425" rIns="91425" bIns="91425" anchor="t" anchorCtr="0">
            <a:noAutofit/>
          </a:bodyPr>
          <a:lstStyle/>
          <a:p>
            <a:pPr lvl="0" algn="ctr" rtl="0">
              <a:spcBef>
                <a:spcPts val="0"/>
              </a:spcBef>
              <a:buNone/>
            </a:pPr>
            <a:r>
              <a:rPr lang="en-US" sz="2200">
                <a:latin typeface="Calibri"/>
                <a:ea typeface="Calibri"/>
                <a:cs typeface="Calibri"/>
                <a:sym typeface="Calibri"/>
              </a:rPr>
              <a:t>Perimeter cable system</a:t>
            </a:r>
          </a:p>
        </p:txBody>
      </p:sp>
      <p:pic>
        <p:nvPicPr>
          <p:cNvPr id="549" name="Shape 549" descr="Q:\lib\newquist\Subpart R power pointsteel Version\Slide30.JPG"/>
          <p:cNvPicPr preferRelativeResize="0"/>
          <p:nvPr/>
        </p:nvPicPr>
        <p:blipFill rotWithShape="1">
          <a:blip r:embed="rId3">
            <a:alphaModFix/>
          </a:blip>
          <a:srcRect l="53087" t="31459" r="7980" b="28762"/>
          <a:stretch/>
        </p:blipFill>
        <p:spPr>
          <a:xfrm>
            <a:off x="4561800" y="2081375"/>
            <a:ext cx="4157400" cy="31857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Shape 569"/>
          <p:cNvSpPr txBox="1">
            <a:spLocks noGrp="1"/>
          </p:cNvSpPr>
          <p:nvPr>
            <p:ph type="title"/>
          </p:nvPr>
        </p:nvSpPr>
        <p:spPr>
          <a:xfrm>
            <a:off x="685800" y="3048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Decking</a:t>
            </a:r>
          </a:p>
        </p:txBody>
      </p:sp>
      <p:sp>
        <p:nvSpPr>
          <p:cNvPr id="570" name="Shape 570"/>
          <p:cNvSpPr txBox="1">
            <a:spLocks noGrp="1"/>
          </p:cNvSpPr>
          <p:nvPr>
            <p:ph type="body" idx="1"/>
          </p:nvPr>
        </p:nvSpPr>
        <p:spPr>
          <a:xfrm>
            <a:off x="533400" y="1371600"/>
            <a:ext cx="3810000" cy="45993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Deckers must use fall protection above 30 feet. </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Between 15 and 30 feet, a controlled decking zone could be used.</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The Retractable lanyard must be LE (or Leading </a:t>
            </a:r>
            <a:r>
              <a:rPr lang="en-US" sz="2800"/>
              <a:t>E</a:t>
            </a:r>
            <a:r>
              <a:rPr lang="en-US" sz="2800" b="0" i="0" u="none" strike="noStrike" cap="none">
                <a:solidFill>
                  <a:schemeClr val="dk1"/>
                </a:solidFill>
                <a:latin typeface="Calibri"/>
                <a:ea typeface="Calibri"/>
                <a:cs typeface="Calibri"/>
                <a:sym typeface="Calibri"/>
              </a:rPr>
              <a:t>dge</a:t>
            </a:r>
            <a:r>
              <a:rPr lang="en-US" sz="2800"/>
              <a:t>).</a:t>
            </a:r>
          </a:p>
        </p:txBody>
      </p:sp>
      <p:pic>
        <p:nvPicPr>
          <p:cNvPr id="571" name="Shape 571" descr="Q:\lib\newquist\deckingtieoff.jpg"/>
          <p:cNvPicPr preferRelativeResize="0">
            <a:picLocks noGrp="1"/>
          </p:cNvPicPr>
          <p:nvPr>
            <p:ph type="clipArt" idx="2"/>
          </p:nvPr>
        </p:nvPicPr>
        <p:blipFill rotWithShape="1">
          <a:blip r:embed="rId3">
            <a:alphaModFix/>
          </a:blip>
          <a:srcRect/>
          <a:stretch/>
        </p:blipFill>
        <p:spPr>
          <a:xfrm>
            <a:off x="4507425" y="1524000"/>
            <a:ext cx="4255500" cy="3067800"/>
          </a:xfrm>
          <a:prstGeom prst="rect">
            <a:avLst/>
          </a:prstGeom>
          <a:noFill/>
          <a:ln>
            <a:noFill/>
          </a:ln>
        </p:spPr>
      </p:pic>
      <p:sp>
        <p:nvSpPr>
          <p:cNvPr id="572" name="Shape 572"/>
          <p:cNvSpPr txBox="1"/>
          <p:nvPr/>
        </p:nvSpPr>
        <p:spPr>
          <a:xfrm>
            <a:off x="4572000" y="4648200"/>
            <a:ext cx="4191000" cy="1475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200">
                <a:solidFill>
                  <a:schemeClr val="dk1"/>
                </a:solidFill>
                <a:latin typeface="Calibri"/>
                <a:ea typeface="Calibri"/>
                <a:cs typeface="Calibri"/>
                <a:sym typeface="Calibri"/>
              </a:rPr>
              <a:t>Use of a fall arrest cable parallel with leading edge set back behind the decker is the most common method in IL.</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title"/>
          </p:nvPr>
        </p:nvSpPr>
        <p:spPr>
          <a:xfrm>
            <a:off x="685800" y="3048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Bridges</a:t>
            </a:r>
          </a:p>
        </p:txBody>
      </p:sp>
      <p:sp>
        <p:nvSpPr>
          <p:cNvPr id="585" name="Shape 585"/>
          <p:cNvSpPr txBox="1">
            <a:spLocks noGrp="1"/>
          </p:cNvSpPr>
          <p:nvPr>
            <p:ph type="body" idx="1"/>
          </p:nvPr>
        </p:nvSpPr>
        <p:spPr>
          <a:xfrm>
            <a:off x="457200" y="1447800"/>
            <a:ext cx="37962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Fall Protection is most commonly done by fall arrest systems.</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The vertical component is offset to allow walkthrough. </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Workers use a double lanyard system.</a:t>
            </a:r>
          </a:p>
        </p:txBody>
      </p:sp>
      <p:pic>
        <p:nvPicPr>
          <p:cNvPr id="586" name="Shape 586" descr="Q:\lib\newquist\morrisbridge.jpg"/>
          <p:cNvPicPr preferRelativeResize="0">
            <a:picLocks noGrp="1"/>
          </p:cNvPicPr>
          <p:nvPr>
            <p:ph type="clipArt" idx="2"/>
          </p:nvPr>
        </p:nvPicPr>
        <p:blipFill rotWithShape="1">
          <a:blip r:embed="rId3">
            <a:alphaModFix/>
          </a:blip>
          <a:srcRect/>
          <a:stretch/>
        </p:blipFill>
        <p:spPr>
          <a:xfrm>
            <a:off x="4481725" y="1600200"/>
            <a:ext cx="4281300" cy="24993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457200" y="274650"/>
            <a:ext cx="82347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May 2015</a:t>
            </a:r>
          </a:p>
        </p:txBody>
      </p:sp>
      <p:pic>
        <p:nvPicPr>
          <p:cNvPr id="592" name="Shape 592"/>
          <p:cNvPicPr preferRelativeResize="0">
            <a:picLocks noGrp="1"/>
          </p:cNvPicPr>
          <p:nvPr>
            <p:ph type="body" idx="2"/>
          </p:nvPr>
        </p:nvPicPr>
        <p:blipFill rotWithShape="1">
          <a:blip r:embed="rId3">
            <a:alphaModFix/>
          </a:blip>
          <a:srcRect/>
          <a:stretch/>
        </p:blipFill>
        <p:spPr>
          <a:xfrm>
            <a:off x="1023600" y="1417624"/>
            <a:ext cx="7096800" cy="4692000"/>
          </a:xfrm>
          <a:prstGeom prst="rect">
            <a:avLst/>
          </a:prstGeom>
          <a:noFill/>
          <a:ln>
            <a:noFill/>
          </a:ln>
        </p:spPr>
      </p:pic>
      <p:sp>
        <p:nvSpPr>
          <p:cNvPr id="593" name="Shape 593"/>
          <p:cNvSpPr txBox="1"/>
          <p:nvPr/>
        </p:nvSpPr>
        <p:spPr>
          <a:xfrm>
            <a:off x="1038550" y="6167925"/>
            <a:ext cx="7096800" cy="597600"/>
          </a:xfrm>
          <a:prstGeom prst="rect">
            <a:avLst/>
          </a:prstGeom>
          <a:noFill/>
          <a:ln>
            <a:noFill/>
          </a:ln>
        </p:spPr>
        <p:txBody>
          <a:bodyPr lIns="91425" tIns="91425" rIns="91425" bIns="91425" anchor="t" anchorCtr="0">
            <a:noAutofit/>
          </a:bodyPr>
          <a:lstStyle/>
          <a:p>
            <a:pPr lvl="0" algn="ctr" rtl="0">
              <a:spcBef>
                <a:spcPts val="0"/>
              </a:spcBef>
              <a:buNone/>
            </a:pPr>
            <a:r>
              <a:rPr lang="en-US" sz="2800">
                <a:solidFill>
                  <a:schemeClr val="dk1"/>
                </a:solidFill>
                <a:latin typeface="Calibri"/>
                <a:ea typeface="Calibri"/>
                <a:cs typeface="Calibri"/>
                <a:sym typeface="Calibri"/>
              </a:rPr>
              <a:t>Amesbury, MA bridge‏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Temporary Bracing</a:t>
            </a:r>
          </a:p>
        </p:txBody>
      </p:sp>
      <p:sp>
        <p:nvSpPr>
          <p:cNvPr id="599" name="Shape 599"/>
          <p:cNvSpPr txBox="1">
            <a:spLocks noGrp="1"/>
          </p:cNvSpPr>
          <p:nvPr>
            <p:ph type="body" idx="1"/>
          </p:nvPr>
        </p:nvSpPr>
        <p:spPr>
          <a:xfrm>
            <a:off x="381000" y="1371600"/>
            <a:ext cx="4305000" cy="5239800"/>
          </a:xfrm>
          <a:prstGeom prst="rect">
            <a:avLst/>
          </a:prstGeom>
          <a:noFill/>
          <a:ln>
            <a:noFill/>
          </a:ln>
        </p:spPr>
        <p:txBody>
          <a:bodyPr lIns="91425" tIns="45700" rIns="91425" bIns="45700" anchor="t" anchorCtr="0">
            <a:noAutofit/>
          </a:bodyPr>
          <a:lstStyle/>
          <a:p>
            <a:pPr marL="342900" marR="0" lvl="0" indent="-368300" algn="l" rtl="0">
              <a:spcBef>
                <a:spcPts val="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Three union Iron Workers were killed July 31 when a 150-foot section of a seven-story parking garage under construction at Portland International Airport collapsed.</a:t>
            </a:r>
          </a:p>
          <a:p>
            <a:pPr marL="342900" marR="0" lvl="0" indent="-368300" algn="l" rtl="0">
              <a:spcBef>
                <a:spcPts val="4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The steel erector failed to provide temporary bracing and guys to the erected steel columns to secure them against any lateral load due to wind and/or any incidental construction load.</a:t>
            </a:r>
          </a:p>
        </p:txBody>
      </p:sp>
      <p:pic>
        <p:nvPicPr>
          <p:cNvPr id="600" name="Shape 600"/>
          <p:cNvPicPr preferRelativeResize="0">
            <a:picLocks noGrp="1"/>
          </p:cNvPicPr>
          <p:nvPr>
            <p:ph type="body" idx="2"/>
          </p:nvPr>
        </p:nvPicPr>
        <p:blipFill rotWithShape="1">
          <a:blip r:embed="rId3">
            <a:alphaModFix/>
          </a:blip>
          <a:srcRect/>
          <a:stretch/>
        </p:blipFill>
        <p:spPr>
          <a:xfrm>
            <a:off x="4981500" y="1524000"/>
            <a:ext cx="3732600" cy="2232900"/>
          </a:xfrm>
          <a:prstGeom prst="rect">
            <a:avLst/>
          </a:prstGeom>
          <a:noFill/>
          <a:ln>
            <a:noFill/>
          </a:ln>
        </p:spPr>
      </p:pic>
      <p:pic>
        <p:nvPicPr>
          <p:cNvPr id="601" name="Shape 601"/>
          <p:cNvPicPr preferRelativeResize="0"/>
          <p:nvPr/>
        </p:nvPicPr>
        <p:blipFill rotWithShape="1">
          <a:blip r:embed="rId4">
            <a:alphaModFix/>
          </a:blip>
          <a:srcRect/>
          <a:stretch/>
        </p:blipFill>
        <p:spPr>
          <a:xfrm>
            <a:off x="4984475" y="3915300"/>
            <a:ext cx="3732600" cy="2468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D0E0-DD88-4497-B64A-34DA4D18B6BF}"/>
              </a:ext>
            </a:extLst>
          </p:cNvPr>
          <p:cNvSpPr>
            <a:spLocks noGrp="1"/>
          </p:cNvSpPr>
          <p:nvPr>
            <p:ph type="title"/>
          </p:nvPr>
        </p:nvSpPr>
        <p:spPr>
          <a:xfrm>
            <a:off x="457200" y="274637"/>
            <a:ext cx="3943719" cy="1143000"/>
          </a:xfrm>
        </p:spPr>
        <p:txBody>
          <a:bodyPr/>
          <a:lstStyle/>
          <a:p>
            <a:r>
              <a:rPr lang="en-US" dirty="0"/>
              <a:t>August 2019</a:t>
            </a:r>
          </a:p>
        </p:txBody>
      </p:sp>
      <p:pic>
        <p:nvPicPr>
          <p:cNvPr id="5" name="Picture 4" descr="A picture containing sky, outdoor, building, man&#10;&#10;Description automatically generated">
            <a:extLst>
              <a:ext uri="{FF2B5EF4-FFF2-40B4-BE49-F238E27FC236}">
                <a16:creationId xmlns:a16="http://schemas.microsoft.com/office/drawing/2014/main" id="{002550D8-2FCE-4DF2-B0FA-950A0FEA6EE1}"/>
              </a:ext>
            </a:extLst>
          </p:cNvPr>
          <p:cNvPicPr>
            <a:picLocks noChangeAspect="1"/>
          </p:cNvPicPr>
          <p:nvPr/>
        </p:nvPicPr>
        <p:blipFill>
          <a:blip r:embed="rId2"/>
          <a:stretch>
            <a:fillRect/>
          </a:stretch>
        </p:blipFill>
        <p:spPr>
          <a:xfrm>
            <a:off x="4643437" y="0"/>
            <a:ext cx="4500563" cy="6858000"/>
          </a:xfrm>
          <a:prstGeom prst="rect">
            <a:avLst/>
          </a:prstGeom>
        </p:spPr>
      </p:pic>
    </p:spTree>
    <p:extLst>
      <p:ext uri="{BB962C8B-B14F-4D97-AF65-F5344CB8AC3E}">
        <p14:creationId xmlns:p14="http://schemas.microsoft.com/office/powerpoint/2010/main" val="2433090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167" y="191154"/>
            <a:ext cx="3886200" cy="994172"/>
          </a:xfrm>
        </p:spPr>
        <p:txBody>
          <a:bodyPr/>
          <a:lstStyle/>
          <a:p>
            <a:r>
              <a:rPr lang="en-US" dirty="0"/>
              <a:t>Columns</a:t>
            </a:r>
          </a:p>
        </p:txBody>
      </p:sp>
      <p:sp>
        <p:nvSpPr>
          <p:cNvPr id="3" name="Content Placeholder 2"/>
          <p:cNvSpPr>
            <a:spLocks noGrp="1"/>
          </p:cNvSpPr>
          <p:nvPr>
            <p:ph sz="half" idx="1"/>
          </p:nvPr>
        </p:nvSpPr>
        <p:spPr>
          <a:xfrm>
            <a:off x="57006" y="1185326"/>
            <a:ext cx="3405385" cy="2277065"/>
          </a:xfrm>
        </p:spPr>
        <p:txBody>
          <a:bodyPr>
            <a:normAutofit/>
          </a:bodyPr>
          <a:lstStyle/>
          <a:p>
            <a:r>
              <a:rPr lang="en-US" dirty="0"/>
              <a:t>Columns evaluated whether guying and bracing needed</a:t>
            </a:r>
          </a:p>
        </p:txBody>
      </p:sp>
      <p:sp>
        <p:nvSpPr>
          <p:cNvPr id="5" name="TextBox 4"/>
          <p:cNvSpPr txBox="1"/>
          <p:nvPr/>
        </p:nvSpPr>
        <p:spPr>
          <a:xfrm>
            <a:off x="5724632" y="6367255"/>
            <a:ext cx="1525713" cy="253916"/>
          </a:xfrm>
          <a:prstGeom prst="rect">
            <a:avLst/>
          </a:prstGeom>
          <a:noFill/>
        </p:spPr>
        <p:txBody>
          <a:bodyPr wrap="square" rtlCol="0">
            <a:spAutoFit/>
          </a:bodyPr>
          <a:lstStyle/>
          <a:p>
            <a:r>
              <a:rPr lang="en-US" sz="1050" dirty="0"/>
              <a:t>1926.755(a)(4)</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8650" y="3534586"/>
            <a:ext cx="3886200" cy="2735569"/>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554" y="3534586"/>
            <a:ext cx="4384445" cy="2468280"/>
          </a:xfrm>
          <a:prstGeom prst="rect">
            <a:avLst/>
          </a:prstGeom>
        </p:spPr>
      </p:pic>
    </p:spTree>
    <p:extLst>
      <p:ext uri="{BB962C8B-B14F-4D97-AF65-F5344CB8AC3E}">
        <p14:creationId xmlns:p14="http://schemas.microsoft.com/office/powerpoint/2010/main" val="2377510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Bracing</a:t>
            </a:r>
          </a:p>
        </p:txBody>
      </p:sp>
      <p:pic>
        <p:nvPicPr>
          <p:cNvPr id="6" name="Picture 5"/>
          <p:cNvPicPr>
            <a:picLocks noChangeAspect="1"/>
          </p:cNvPicPr>
          <p:nvPr/>
        </p:nvPicPr>
        <p:blipFill>
          <a:blip r:embed="rId2"/>
          <a:stretch>
            <a:fillRect/>
          </a:stretch>
        </p:blipFill>
        <p:spPr>
          <a:xfrm>
            <a:off x="5663" y="1715784"/>
            <a:ext cx="9138337" cy="5142216"/>
          </a:xfrm>
          <a:prstGeom prst="rect">
            <a:avLst/>
          </a:prstGeom>
        </p:spPr>
      </p:pic>
    </p:spTree>
    <p:extLst>
      <p:ext uri="{BB962C8B-B14F-4D97-AF65-F5344CB8AC3E}">
        <p14:creationId xmlns:p14="http://schemas.microsoft.com/office/powerpoint/2010/main" val="25752364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304800" y="304800"/>
            <a:ext cx="4118100" cy="11388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April 2015</a:t>
            </a:r>
          </a:p>
        </p:txBody>
      </p:sp>
      <p:sp>
        <p:nvSpPr>
          <p:cNvPr id="607" name="Shape 607"/>
          <p:cNvSpPr txBox="1">
            <a:spLocks noGrp="1"/>
          </p:cNvSpPr>
          <p:nvPr>
            <p:ph type="body" idx="1"/>
          </p:nvPr>
        </p:nvSpPr>
        <p:spPr>
          <a:xfrm>
            <a:off x="381000" y="1447800"/>
            <a:ext cx="3918600" cy="5132700"/>
          </a:xfrm>
          <a:prstGeom prst="rect">
            <a:avLst/>
          </a:prstGeom>
          <a:noFill/>
          <a:ln>
            <a:noFill/>
          </a:ln>
        </p:spPr>
        <p:txBody>
          <a:bodyPr lIns="91425" tIns="45700" rIns="91425" bIns="45700" anchor="t" anchorCtr="0">
            <a:noAutofit/>
          </a:bodyPr>
          <a:lstStyle/>
          <a:p>
            <a:pPr marL="342900" marR="0" lvl="0" indent="-381000" algn="l" rtl="0">
              <a:spcBef>
                <a:spcPts val="0"/>
              </a:spcBef>
              <a:spcAft>
                <a:spcPts val="0"/>
              </a:spcAft>
              <a:buClr>
                <a:schemeClr val="dk1"/>
              </a:buClr>
              <a:buSzPct val="100000"/>
              <a:buFont typeface="Arial"/>
              <a:buChar char="•"/>
            </a:pPr>
            <a:r>
              <a:rPr lang="en-US" sz="2600" b="0" i="0" u="none" strike="noStrike" cap="none">
                <a:solidFill>
                  <a:schemeClr val="dk1"/>
                </a:solidFill>
                <a:latin typeface="Calibri"/>
                <a:ea typeface="Calibri"/>
                <a:cs typeface="Calibri"/>
                <a:sym typeface="Calibri"/>
              </a:rPr>
              <a:t>Argyle, TX</a:t>
            </a:r>
          </a:p>
          <a:p>
            <a:pPr marL="342900" marR="0" lvl="0" indent="-381000" algn="l" rtl="0">
              <a:spcBef>
                <a:spcPts val="400"/>
              </a:spcBef>
              <a:spcAft>
                <a:spcPts val="0"/>
              </a:spcAft>
              <a:buClr>
                <a:schemeClr val="dk1"/>
              </a:buClr>
              <a:buSzPct val="100000"/>
              <a:buFont typeface="Arial"/>
              <a:buChar char="•"/>
            </a:pPr>
            <a:r>
              <a:rPr lang="en-US" sz="2600" b="0" i="0" u="none" strike="noStrike" cap="none">
                <a:solidFill>
                  <a:schemeClr val="dk1"/>
                </a:solidFill>
                <a:latin typeface="Calibri"/>
                <a:ea typeface="Calibri"/>
                <a:cs typeface="Calibri"/>
                <a:sym typeface="Calibri"/>
              </a:rPr>
              <a:t>One killed, several hurt.</a:t>
            </a:r>
          </a:p>
          <a:p>
            <a:pPr marL="342900" marR="0" lvl="0" indent="-381000" algn="l" rtl="0">
              <a:spcBef>
                <a:spcPts val="400"/>
              </a:spcBef>
              <a:spcAft>
                <a:spcPts val="0"/>
              </a:spcAft>
              <a:buClr>
                <a:schemeClr val="dk1"/>
              </a:buClr>
              <a:buSzPct val="100000"/>
              <a:buFont typeface="Arial"/>
              <a:buChar char="•"/>
            </a:pPr>
            <a:r>
              <a:rPr lang="en-US" sz="2600" b="0" i="0" u="none" strike="noStrike" cap="none">
                <a:solidFill>
                  <a:schemeClr val="dk1"/>
                </a:solidFill>
                <a:latin typeface="Calibri"/>
                <a:ea typeface="Calibri"/>
                <a:cs typeface="Calibri"/>
                <a:sym typeface="Calibri"/>
              </a:rPr>
              <a:t>Gusts 30 mph.</a:t>
            </a:r>
          </a:p>
          <a:p>
            <a:pPr marL="342900" marR="0" lvl="0" indent="-381000" algn="l" rtl="0">
              <a:spcBef>
                <a:spcPts val="400"/>
              </a:spcBef>
              <a:spcAft>
                <a:spcPts val="0"/>
              </a:spcAft>
              <a:buClr>
                <a:schemeClr val="dk1"/>
              </a:buClr>
              <a:buSzPct val="100000"/>
              <a:buFont typeface="Arial"/>
              <a:buChar char="•"/>
            </a:pPr>
            <a:r>
              <a:rPr lang="en-US" sz="2600" b="0" i="0" u="none" strike="noStrike" cap="none">
                <a:solidFill>
                  <a:schemeClr val="dk1"/>
                </a:solidFill>
                <a:latin typeface="Calibri"/>
                <a:ea typeface="Calibri"/>
                <a:cs typeface="Calibri"/>
                <a:sym typeface="Calibri"/>
              </a:rPr>
              <a:t>Wright said the Northstar Builders Group was responsible for the construction, which is part of a $45-million bond package that includes new tennis courts and new turf for the athletic fields.</a:t>
            </a:r>
          </a:p>
        </p:txBody>
      </p:sp>
      <p:pic>
        <p:nvPicPr>
          <p:cNvPr id="608" name="Shape 608"/>
          <p:cNvPicPr preferRelativeResize="0">
            <a:picLocks noGrp="1"/>
          </p:cNvPicPr>
          <p:nvPr>
            <p:ph type="body" idx="2"/>
          </p:nvPr>
        </p:nvPicPr>
        <p:blipFill rotWithShape="1">
          <a:blip r:embed="rId3">
            <a:alphaModFix/>
          </a:blip>
          <a:srcRect/>
          <a:stretch/>
        </p:blipFill>
        <p:spPr>
          <a:xfrm>
            <a:off x="4701025" y="-18550"/>
            <a:ext cx="4443000" cy="2499300"/>
          </a:xfrm>
          <a:prstGeom prst="rect">
            <a:avLst/>
          </a:prstGeom>
          <a:noFill/>
          <a:ln>
            <a:noFill/>
          </a:ln>
        </p:spPr>
      </p:pic>
      <p:pic>
        <p:nvPicPr>
          <p:cNvPr id="609" name="Shape 609"/>
          <p:cNvPicPr preferRelativeResize="0"/>
          <p:nvPr/>
        </p:nvPicPr>
        <p:blipFill rotWithShape="1">
          <a:blip r:embed="rId4">
            <a:alphaModFix/>
          </a:blip>
          <a:srcRect l="2969"/>
          <a:stretch/>
        </p:blipFill>
        <p:spPr>
          <a:xfrm>
            <a:off x="4701025" y="2429450"/>
            <a:ext cx="4481700" cy="2605200"/>
          </a:xfrm>
          <a:prstGeom prst="rect">
            <a:avLst/>
          </a:prstGeom>
          <a:noFill/>
          <a:ln>
            <a:noFill/>
          </a:ln>
        </p:spPr>
      </p:pic>
      <p:pic>
        <p:nvPicPr>
          <p:cNvPr id="610" name="Shape 610"/>
          <p:cNvPicPr preferRelativeResize="0"/>
          <p:nvPr/>
        </p:nvPicPr>
        <p:blipFill rotWithShape="1">
          <a:blip r:embed="rId5">
            <a:alphaModFix/>
          </a:blip>
          <a:srcRect/>
          <a:stretch/>
        </p:blipFill>
        <p:spPr>
          <a:xfrm>
            <a:off x="4694800" y="5036476"/>
            <a:ext cx="4481700" cy="18501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Shape 615"/>
          <p:cNvPicPr preferRelativeResize="0">
            <a:picLocks noGrp="1"/>
          </p:cNvPicPr>
          <p:nvPr>
            <p:ph type="body" idx="2"/>
          </p:nvPr>
        </p:nvPicPr>
        <p:blipFill rotWithShape="1">
          <a:blip r:embed="rId3">
            <a:alphaModFix/>
          </a:blip>
          <a:srcRect/>
          <a:stretch/>
        </p:blipFill>
        <p:spPr>
          <a:xfrm>
            <a:off x="304800" y="3429000"/>
            <a:ext cx="6169800" cy="3200400"/>
          </a:xfrm>
          <a:prstGeom prst="rect">
            <a:avLst/>
          </a:prstGeom>
          <a:noFill/>
          <a:ln>
            <a:noFill/>
          </a:ln>
        </p:spPr>
      </p:pic>
      <p:sp>
        <p:nvSpPr>
          <p:cNvPr id="616" name="Shape 616"/>
          <p:cNvSpPr txBox="1">
            <a:spLocks noGrp="1"/>
          </p:cNvSpPr>
          <p:nvPr>
            <p:ph type="title"/>
          </p:nvPr>
        </p:nvSpPr>
        <p:spPr>
          <a:xfrm>
            <a:off x="2171700" y="286026"/>
            <a:ext cx="4800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September 2015</a:t>
            </a:r>
          </a:p>
        </p:txBody>
      </p:sp>
      <p:sp>
        <p:nvSpPr>
          <p:cNvPr id="617" name="Shape 617"/>
          <p:cNvSpPr txBox="1">
            <a:spLocks noGrp="1"/>
          </p:cNvSpPr>
          <p:nvPr>
            <p:ph type="body" idx="1"/>
          </p:nvPr>
        </p:nvSpPr>
        <p:spPr>
          <a:xfrm>
            <a:off x="457200" y="1600200"/>
            <a:ext cx="2743199" cy="1143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Smithfield, RI</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6 injured</a:t>
            </a: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pic>
        <p:nvPicPr>
          <p:cNvPr id="618" name="Shape 618"/>
          <p:cNvPicPr preferRelativeResize="0"/>
          <p:nvPr/>
        </p:nvPicPr>
        <p:blipFill rotWithShape="1">
          <a:blip r:embed="rId4">
            <a:alphaModFix/>
          </a:blip>
          <a:srcRect/>
          <a:stretch/>
        </p:blipFill>
        <p:spPr>
          <a:xfrm>
            <a:off x="4220100" y="1260175"/>
            <a:ext cx="4631100" cy="25647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Struck By</a:t>
            </a:r>
          </a:p>
        </p:txBody>
      </p:sp>
      <p:sp>
        <p:nvSpPr>
          <p:cNvPr id="624" name="Shape 624"/>
          <p:cNvSpPr txBox="1">
            <a:spLocks noGrp="1"/>
          </p:cNvSpPr>
          <p:nvPr>
            <p:ph type="body" idx="1"/>
          </p:nvPr>
        </p:nvSpPr>
        <p:spPr>
          <a:xfrm>
            <a:off x="304800" y="1371600"/>
            <a:ext cx="4888800" cy="5008800"/>
          </a:xfrm>
          <a:prstGeom prst="rect">
            <a:avLst/>
          </a:prstGeom>
          <a:noFill/>
          <a:ln>
            <a:noFill/>
          </a:ln>
        </p:spPr>
        <p:txBody>
          <a:bodyPr lIns="91425" tIns="45700" rIns="91425" bIns="45700" anchor="t" anchorCtr="0">
            <a:noAutofit/>
          </a:bodyPr>
          <a:lstStyle/>
          <a:p>
            <a:pPr marL="342900" marR="0" lvl="0" indent="-355600" algn="l" rtl="0">
              <a:spcBef>
                <a:spcPts val="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February 2011</a:t>
            </a:r>
          </a:p>
          <a:p>
            <a:pPr marL="342900" marR="0" lvl="0" indent="-355600" algn="l" rtl="0">
              <a:spcBef>
                <a:spcPts val="4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Employee # 1 was killed when the entire western cantilevered bay of the steel canopy structure collapsed and one of its steel members struck him. </a:t>
            </a:r>
          </a:p>
          <a:p>
            <a:pPr marL="342900" marR="0" lvl="0" indent="-355600" algn="l" rtl="0">
              <a:spcBef>
                <a:spcPts val="4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The steel beam was a component of a steel canopy structure that consisted of three bays: a western cantilevered bay, a center bay and an eastern cantilevered bay.</a:t>
            </a:r>
          </a:p>
          <a:p>
            <a:pPr marL="342900" marR="0" lvl="0" indent="-304800" algn="l" rtl="0">
              <a:spcBef>
                <a:spcPts val="56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The shoring towers were inappropriately placed and the stability of the structure was compromised. </a:t>
            </a:r>
          </a:p>
        </p:txBody>
      </p:sp>
      <p:pic>
        <p:nvPicPr>
          <p:cNvPr id="625" name="Shape 625"/>
          <p:cNvPicPr preferRelativeResize="0">
            <a:picLocks noGrp="1"/>
          </p:cNvPicPr>
          <p:nvPr>
            <p:ph type="body" idx="2"/>
          </p:nvPr>
        </p:nvPicPr>
        <p:blipFill rotWithShape="1">
          <a:blip r:embed="rId3">
            <a:alphaModFix/>
          </a:blip>
          <a:srcRect/>
          <a:stretch/>
        </p:blipFill>
        <p:spPr>
          <a:xfrm>
            <a:off x="5269800" y="1447800"/>
            <a:ext cx="3607500" cy="27657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a:spLocks noGrp="1"/>
          </p:cNvSpPr>
          <p:nvPr>
            <p:ph type="title"/>
          </p:nvPr>
        </p:nvSpPr>
        <p:spPr>
          <a:xfrm>
            <a:off x="685800" y="305650"/>
            <a:ext cx="7772400" cy="1065900"/>
          </a:xfrm>
          <a:prstGeom prst="rect">
            <a:avLst/>
          </a:prstGeom>
          <a:noFill/>
          <a:ln>
            <a:noFill/>
          </a:ln>
        </p:spPr>
        <p:txBody>
          <a:bodyPr lIns="91425" tIns="45700" rIns="91425" bIns="45700" anchor="ctr" anchorCtr="0">
            <a:noAutofit/>
          </a:bodyPr>
          <a:lstStyle/>
          <a:p>
            <a:pPr lvl="0" rtl="0">
              <a:spcBef>
                <a:spcPts val="560"/>
              </a:spcBef>
              <a:buSzPct val="27500"/>
              <a:buNone/>
            </a:pPr>
            <a:r>
              <a:rPr lang="en-US"/>
              <a:t>§ 1926.761 Training</a:t>
            </a:r>
          </a:p>
        </p:txBody>
      </p:sp>
      <p:sp>
        <p:nvSpPr>
          <p:cNvPr id="631" name="Shape 631"/>
          <p:cNvSpPr txBox="1">
            <a:spLocks noGrp="1"/>
          </p:cNvSpPr>
          <p:nvPr>
            <p:ph type="body" idx="1"/>
          </p:nvPr>
        </p:nvSpPr>
        <p:spPr>
          <a:xfrm>
            <a:off x="457200" y="1421250"/>
            <a:ext cx="4104600" cy="4580700"/>
          </a:xfrm>
          <a:prstGeom prst="rect">
            <a:avLst/>
          </a:prstGeom>
          <a:noFill/>
          <a:ln>
            <a:noFill/>
          </a:ln>
        </p:spPr>
        <p:txBody>
          <a:bodyPr lIns="91425" tIns="45700" rIns="91425" bIns="45700" anchor="t" anchorCtr="0">
            <a:noAutofit/>
          </a:bodyPr>
          <a:lstStyle/>
          <a:p>
            <a:pPr marL="342900" marR="0" lvl="0" indent="-330200" algn="l" rtl="0">
              <a:lnSpc>
                <a:spcPct val="100000"/>
              </a:lnSpc>
              <a:spcBef>
                <a:spcPts val="0"/>
              </a:spcBef>
              <a:spcAft>
                <a:spcPts val="0"/>
              </a:spcAft>
              <a:buClr>
                <a:srgbClr val="000000"/>
              </a:buClr>
              <a:buSzPct val="100000"/>
              <a:buFont typeface="Arial"/>
              <a:buChar char="•"/>
            </a:pPr>
            <a:r>
              <a:rPr lang="en-US" sz="2600">
                <a:solidFill>
                  <a:srgbClr val="000000"/>
                </a:solidFill>
              </a:rPr>
              <a:t>Qualified person to train workers in use and operation of fall protection equipment.</a:t>
            </a:r>
          </a:p>
          <a:p>
            <a:pPr marL="342900" marR="0" lvl="0" indent="-330200" algn="l" rtl="0">
              <a:lnSpc>
                <a:spcPct val="100000"/>
              </a:lnSpc>
              <a:spcBef>
                <a:spcPts val="0"/>
              </a:spcBef>
              <a:spcAft>
                <a:spcPts val="0"/>
              </a:spcAft>
              <a:buClr>
                <a:srgbClr val="000000"/>
              </a:buClr>
              <a:buSzPct val="100000"/>
              <a:buFont typeface="Arial"/>
              <a:buChar char="•"/>
            </a:pPr>
            <a:r>
              <a:rPr lang="en-US" sz="2600">
                <a:solidFill>
                  <a:srgbClr val="000000"/>
                </a:solidFill>
              </a:rPr>
              <a:t>Qualified person to train workers in specific activities:</a:t>
            </a:r>
          </a:p>
          <a:p>
            <a:pPr marR="0" lvl="1" algn="l" rtl="0">
              <a:lnSpc>
                <a:spcPct val="100000"/>
              </a:lnSpc>
              <a:spcBef>
                <a:spcPts val="0"/>
              </a:spcBef>
              <a:spcAft>
                <a:spcPts val="0"/>
              </a:spcAft>
              <a:buClr>
                <a:srgbClr val="000000"/>
              </a:buClr>
              <a:buSzPct val="100000"/>
            </a:pPr>
            <a:r>
              <a:rPr lang="en-US" sz="2600">
                <a:solidFill>
                  <a:srgbClr val="000000"/>
                </a:solidFill>
              </a:rPr>
              <a:t>“Christmas-treeing”</a:t>
            </a:r>
          </a:p>
          <a:p>
            <a:pPr marR="0" lvl="1" algn="l" rtl="0">
              <a:lnSpc>
                <a:spcPct val="100000"/>
              </a:lnSpc>
              <a:spcBef>
                <a:spcPts val="0"/>
              </a:spcBef>
              <a:spcAft>
                <a:spcPts val="0"/>
              </a:spcAft>
              <a:buClr>
                <a:srgbClr val="000000"/>
              </a:buClr>
              <a:buSzPct val="100000"/>
            </a:pPr>
            <a:r>
              <a:rPr lang="en-US" sz="2600">
                <a:solidFill>
                  <a:srgbClr val="000000"/>
                </a:solidFill>
              </a:rPr>
              <a:t>connecting</a:t>
            </a:r>
          </a:p>
          <a:p>
            <a:pPr marR="0" lvl="1" algn="l" rtl="0">
              <a:lnSpc>
                <a:spcPct val="100000"/>
              </a:lnSpc>
              <a:spcBef>
                <a:spcPts val="0"/>
              </a:spcBef>
              <a:spcAft>
                <a:spcPts val="0"/>
              </a:spcAft>
              <a:buClr>
                <a:srgbClr val="000000"/>
              </a:buClr>
              <a:buSzPct val="100000"/>
            </a:pPr>
            <a:r>
              <a:rPr lang="en-US" sz="2600">
                <a:solidFill>
                  <a:srgbClr val="000000"/>
                </a:solidFill>
              </a:rPr>
              <a:t>CDZ procedures</a:t>
            </a:r>
          </a:p>
        </p:txBody>
      </p:sp>
      <p:pic>
        <p:nvPicPr>
          <p:cNvPr id="632" name="Shape 632" descr="Q:\lib\newquist\Subpart R power pointsteel Version\Slide31.JPG"/>
          <p:cNvPicPr preferRelativeResize="0"/>
          <p:nvPr/>
        </p:nvPicPr>
        <p:blipFill rotWithShape="1">
          <a:blip r:embed="rId3">
            <a:alphaModFix/>
          </a:blip>
          <a:srcRect l="54606" t="33932" r="6796" b="28539"/>
          <a:stretch/>
        </p:blipFill>
        <p:spPr>
          <a:xfrm>
            <a:off x="4561800" y="1582225"/>
            <a:ext cx="4215000" cy="30738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457200" y="274650"/>
            <a:ext cx="82347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May 2015</a:t>
            </a:r>
          </a:p>
        </p:txBody>
      </p:sp>
      <p:sp>
        <p:nvSpPr>
          <p:cNvPr id="638" name="Shape 638"/>
          <p:cNvSpPr txBox="1">
            <a:spLocks noGrp="1"/>
          </p:cNvSpPr>
          <p:nvPr>
            <p:ph type="body" idx="1"/>
          </p:nvPr>
        </p:nvSpPr>
        <p:spPr>
          <a:xfrm>
            <a:off x="381000" y="1371600"/>
            <a:ext cx="3656700" cy="42072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Toledo, OH</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40 foot fall</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Notman has 4 fractured vertebrae, a fractured pelvis, multiple broken bones in his arm and hand, along with a shattered elbow.</a:t>
            </a:r>
          </a:p>
        </p:txBody>
      </p:sp>
      <p:pic>
        <p:nvPicPr>
          <p:cNvPr id="639" name="Shape 639"/>
          <p:cNvPicPr preferRelativeResize="0">
            <a:picLocks noGrp="1"/>
          </p:cNvPicPr>
          <p:nvPr>
            <p:ph type="body" idx="2"/>
          </p:nvPr>
        </p:nvPicPr>
        <p:blipFill rotWithShape="1">
          <a:blip r:embed="rId3">
            <a:alphaModFix/>
          </a:blip>
          <a:srcRect/>
          <a:stretch/>
        </p:blipFill>
        <p:spPr>
          <a:xfrm>
            <a:off x="4280923" y="1417650"/>
            <a:ext cx="4495500" cy="2553900"/>
          </a:xfrm>
          <a:prstGeom prst="rect">
            <a:avLst/>
          </a:prstGeom>
          <a:noFill/>
          <a:ln>
            <a:noFill/>
          </a:ln>
        </p:spPr>
      </p:pic>
      <p:pic>
        <p:nvPicPr>
          <p:cNvPr id="640" name="Shape 640"/>
          <p:cNvPicPr preferRelativeResize="0"/>
          <p:nvPr/>
        </p:nvPicPr>
        <p:blipFill rotWithShape="1">
          <a:blip r:embed="rId4">
            <a:alphaModFix/>
          </a:blip>
          <a:srcRect/>
          <a:stretch/>
        </p:blipFill>
        <p:spPr>
          <a:xfrm>
            <a:off x="4280925" y="4057688"/>
            <a:ext cx="4495500" cy="20862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Shape 64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The Future?</a:t>
            </a:r>
          </a:p>
        </p:txBody>
      </p:sp>
      <p:pic>
        <p:nvPicPr>
          <p:cNvPr id="646" name="Shape 646"/>
          <p:cNvPicPr preferRelativeResize="0">
            <a:picLocks noGrp="1"/>
          </p:cNvPicPr>
          <p:nvPr>
            <p:ph type="body" idx="1"/>
          </p:nvPr>
        </p:nvPicPr>
        <p:blipFill rotWithShape="1">
          <a:blip r:embed="rId3">
            <a:alphaModFix/>
          </a:blip>
          <a:srcRect/>
          <a:stretch/>
        </p:blipFill>
        <p:spPr>
          <a:xfrm>
            <a:off x="292711" y="1524000"/>
            <a:ext cx="8642700" cy="472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F18B7-4974-4BFA-8434-AF283D1A81A6}"/>
              </a:ext>
            </a:extLst>
          </p:cNvPr>
          <p:cNvSpPr>
            <a:spLocks noGrp="1"/>
          </p:cNvSpPr>
          <p:nvPr>
            <p:ph type="title"/>
          </p:nvPr>
        </p:nvSpPr>
        <p:spPr/>
        <p:txBody>
          <a:bodyPr/>
          <a:lstStyle/>
          <a:p>
            <a:r>
              <a:rPr lang="en-US"/>
              <a:t>Nov 2019</a:t>
            </a:r>
            <a:endParaRPr lang="en-US" dirty="0"/>
          </a:p>
        </p:txBody>
      </p:sp>
      <p:sp>
        <p:nvSpPr>
          <p:cNvPr id="3" name="Text Placeholder 2">
            <a:extLst>
              <a:ext uri="{FF2B5EF4-FFF2-40B4-BE49-F238E27FC236}">
                <a16:creationId xmlns:a16="http://schemas.microsoft.com/office/drawing/2014/main" id="{950FCDEE-45A3-48BA-8DE8-383B77248E1E}"/>
              </a:ext>
            </a:extLst>
          </p:cNvPr>
          <p:cNvSpPr>
            <a:spLocks noGrp="1"/>
          </p:cNvSpPr>
          <p:nvPr>
            <p:ph type="body" idx="1"/>
          </p:nvPr>
        </p:nvSpPr>
        <p:spPr>
          <a:xfrm>
            <a:off x="457200" y="1600200"/>
            <a:ext cx="3375965" cy="4525963"/>
          </a:xfrm>
        </p:spPr>
        <p:txBody>
          <a:bodyPr/>
          <a:lstStyle/>
          <a:p>
            <a:r>
              <a:rPr lang="en-US" sz="2000" b="0" i="0" dirty="0">
                <a:solidFill>
                  <a:srgbClr val="222222"/>
                </a:solidFill>
                <a:effectLst/>
                <a:latin typeface="Libre Baskerville"/>
              </a:rPr>
              <a:t>Cincinnati </a:t>
            </a:r>
          </a:p>
          <a:p>
            <a:r>
              <a:rPr lang="en-US" sz="2000" b="0" i="0" dirty="0">
                <a:solidFill>
                  <a:srgbClr val="222222"/>
                </a:solidFill>
                <a:effectLst/>
                <a:latin typeface="Libre Baskerville"/>
              </a:rPr>
              <a:t>Too few bolts connecting horizontal steel support beams with vertical steel columns was the cause of January’s construction accident at Horseshoe Casino Cincinnati, according to the report of the Occupational Safety and Health Administration.</a:t>
            </a:r>
          </a:p>
          <a:p>
            <a:r>
              <a:rPr lang="en-US" sz="2000" dirty="0">
                <a:solidFill>
                  <a:srgbClr val="222222"/>
                </a:solidFill>
                <a:latin typeface="Libre Baskerville"/>
              </a:rPr>
              <a:t>Preston Delph, 58, was on the sixth floor when the seventh floor collapsed. </a:t>
            </a:r>
            <a:endParaRPr lang="en-US" sz="2000" dirty="0"/>
          </a:p>
        </p:txBody>
      </p:sp>
      <p:pic>
        <p:nvPicPr>
          <p:cNvPr id="4" name="Picture 3">
            <a:extLst>
              <a:ext uri="{FF2B5EF4-FFF2-40B4-BE49-F238E27FC236}">
                <a16:creationId xmlns:a16="http://schemas.microsoft.com/office/drawing/2014/main" id="{DB1C097F-78E5-423B-9992-9BD74C28E72B}"/>
              </a:ext>
            </a:extLst>
          </p:cNvPr>
          <p:cNvPicPr>
            <a:picLocks noChangeAspect="1"/>
          </p:cNvPicPr>
          <p:nvPr/>
        </p:nvPicPr>
        <p:blipFill>
          <a:blip r:embed="rId2"/>
          <a:stretch>
            <a:fillRect/>
          </a:stretch>
        </p:blipFill>
        <p:spPr>
          <a:xfrm flipH="1">
            <a:off x="5231305" y="1483743"/>
            <a:ext cx="3869563" cy="2257245"/>
          </a:xfrm>
          <a:prstGeom prst="rect">
            <a:avLst/>
          </a:prstGeom>
        </p:spPr>
      </p:pic>
      <p:pic>
        <p:nvPicPr>
          <p:cNvPr id="5" name="Picture 4">
            <a:extLst>
              <a:ext uri="{FF2B5EF4-FFF2-40B4-BE49-F238E27FC236}">
                <a16:creationId xmlns:a16="http://schemas.microsoft.com/office/drawing/2014/main" id="{E2017ACF-86DC-467F-A1AA-E7C7C18EE598}"/>
              </a:ext>
            </a:extLst>
          </p:cNvPr>
          <p:cNvPicPr>
            <a:picLocks noChangeAspect="1"/>
          </p:cNvPicPr>
          <p:nvPr/>
        </p:nvPicPr>
        <p:blipFill>
          <a:blip r:embed="rId3"/>
          <a:stretch>
            <a:fillRect/>
          </a:stretch>
        </p:blipFill>
        <p:spPr>
          <a:xfrm>
            <a:off x="5141342" y="3856006"/>
            <a:ext cx="4002657" cy="3001993"/>
          </a:xfrm>
          <a:prstGeom prst="rect">
            <a:avLst/>
          </a:prstGeom>
        </p:spPr>
      </p:pic>
    </p:spTree>
    <p:extLst>
      <p:ext uri="{BB962C8B-B14F-4D97-AF65-F5344CB8AC3E}">
        <p14:creationId xmlns:p14="http://schemas.microsoft.com/office/powerpoint/2010/main" val="3319423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86D7-559A-4FA9-883D-16B6E68B2766}"/>
              </a:ext>
            </a:extLst>
          </p:cNvPr>
          <p:cNvSpPr>
            <a:spLocks noGrp="1"/>
          </p:cNvSpPr>
          <p:nvPr>
            <p:ph type="title"/>
          </p:nvPr>
        </p:nvSpPr>
        <p:spPr/>
        <p:txBody>
          <a:bodyPr/>
          <a:lstStyle/>
          <a:p>
            <a:r>
              <a:rPr lang="en-US" dirty="0"/>
              <a:t>Oct 2019</a:t>
            </a:r>
          </a:p>
        </p:txBody>
      </p:sp>
      <p:pic>
        <p:nvPicPr>
          <p:cNvPr id="6" name="Picture 5">
            <a:extLst>
              <a:ext uri="{FF2B5EF4-FFF2-40B4-BE49-F238E27FC236}">
                <a16:creationId xmlns:a16="http://schemas.microsoft.com/office/drawing/2014/main" id="{80B581EB-38EB-477C-81BB-B5DAC88086E6}"/>
              </a:ext>
            </a:extLst>
          </p:cNvPr>
          <p:cNvPicPr>
            <a:picLocks noChangeAspect="1"/>
          </p:cNvPicPr>
          <p:nvPr/>
        </p:nvPicPr>
        <p:blipFill>
          <a:blip r:embed="rId2"/>
          <a:stretch>
            <a:fillRect/>
          </a:stretch>
        </p:blipFill>
        <p:spPr>
          <a:xfrm>
            <a:off x="3265148" y="1600200"/>
            <a:ext cx="5904731" cy="3929331"/>
          </a:xfrm>
          <a:prstGeom prst="rect">
            <a:avLst/>
          </a:prstGeom>
        </p:spPr>
      </p:pic>
      <p:sp>
        <p:nvSpPr>
          <p:cNvPr id="3" name="Text Placeholder 2">
            <a:extLst>
              <a:ext uri="{FF2B5EF4-FFF2-40B4-BE49-F238E27FC236}">
                <a16:creationId xmlns:a16="http://schemas.microsoft.com/office/drawing/2014/main" id="{8354A784-A8FE-4787-B63A-7072C447C327}"/>
              </a:ext>
            </a:extLst>
          </p:cNvPr>
          <p:cNvSpPr>
            <a:spLocks noGrp="1"/>
          </p:cNvSpPr>
          <p:nvPr>
            <p:ph type="body" idx="1"/>
          </p:nvPr>
        </p:nvSpPr>
        <p:spPr>
          <a:xfrm>
            <a:off x="457200" y="1600201"/>
            <a:ext cx="2829464" cy="1393166"/>
          </a:xfrm>
        </p:spPr>
        <p:txBody>
          <a:bodyPr/>
          <a:lstStyle/>
          <a:p>
            <a:r>
              <a:rPr lang="en-US" dirty="0"/>
              <a:t> New Orleans</a:t>
            </a:r>
          </a:p>
          <a:p>
            <a:r>
              <a:rPr lang="en-US" dirty="0"/>
              <a:t> 3 dead</a:t>
            </a:r>
          </a:p>
          <a:p>
            <a:endParaRPr lang="en-US" dirty="0"/>
          </a:p>
        </p:txBody>
      </p:sp>
      <p:pic>
        <p:nvPicPr>
          <p:cNvPr id="8" name="Picture 7" descr="A picture containing station, train, platform, game&#10;&#10;Description automatically generated">
            <a:extLst>
              <a:ext uri="{FF2B5EF4-FFF2-40B4-BE49-F238E27FC236}">
                <a16:creationId xmlns:a16="http://schemas.microsoft.com/office/drawing/2014/main" id="{2FC3085D-583C-4618-878A-FE74CFC2C9AE}"/>
              </a:ext>
            </a:extLst>
          </p:cNvPr>
          <p:cNvPicPr>
            <a:picLocks noChangeAspect="1"/>
          </p:cNvPicPr>
          <p:nvPr/>
        </p:nvPicPr>
        <p:blipFill>
          <a:blip r:embed="rId3"/>
          <a:stretch>
            <a:fillRect/>
          </a:stretch>
        </p:blipFill>
        <p:spPr>
          <a:xfrm>
            <a:off x="377087" y="3271569"/>
            <a:ext cx="2769263" cy="3429000"/>
          </a:xfrm>
          <a:prstGeom prst="rect">
            <a:avLst/>
          </a:prstGeom>
        </p:spPr>
      </p:pic>
    </p:spTree>
    <p:extLst>
      <p:ext uri="{BB962C8B-B14F-4D97-AF65-F5344CB8AC3E}">
        <p14:creationId xmlns:p14="http://schemas.microsoft.com/office/powerpoint/2010/main" val="220885971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4576</Words>
  <Application>Microsoft Office PowerPoint</Application>
  <PresentationFormat>On-screen Show (4:3)</PresentationFormat>
  <Paragraphs>437</Paragraphs>
  <Slides>77</Slides>
  <Notes>60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Calibri</vt:lpstr>
      <vt:lpstr>Libre Baskerville</vt:lpstr>
      <vt:lpstr>Times New Roman</vt:lpstr>
      <vt:lpstr>Office Theme</vt:lpstr>
      <vt:lpstr>Casino Collapse</vt:lpstr>
      <vt:lpstr>OSHA Steel Erection Standard</vt:lpstr>
      <vt:lpstr>September 20, 1932</vt:lpstr>
      <vt:lpstr>July 2015</vt:lpstr>
      <vt:lpstr>Sep 2016</vt:lpstr>
      <vt:lpstr>July 2017</vt:lpstr>
      <vt:lpstr>August 2019</vt:lpstr>
      <vt:lpstr>Nov 2019</vt:lpstr>
      <vt:lpstr>Oct 2019</vt:lpstr>
      <vt:lpstr>Oct 2019</vt:lpstr>
      <vt:lpstr>Oct 2019</vt:lpstr>
      <vt:lpstr>Oct 2019</vt:lpstr>
      <vt:lpstr>Oct 2018</vt:lpstr>
      <vt:lpstr>Cont.</vt:lpstr>
      <vt:lpstr>May 2017</vt:lpstr>
      <vt:lpstr>Leading Edge</vt:lpstr>
      <vt:lpstr>Mar 2018</vt:lpstr>
      <vt:lpstr>May 2017</vt:lpstr>
      <vt:lpstr>May 2016</vt:lpstr>
      <vt:lpstr>December 2015</vt:lpstr>
      <vt:lpstr>July 2015</vt:lpstr>
      <vt:lpstr>May 2015</vt:lpstr>
      <vt:lpstr>Quebec Bridge Disaster</vt:lpstr>
      <vt:lpstr>Golden Gate Bridge</vt:lpstr>
      <vt:lpstr>State of Illinois Building</vt:lpstr>
      <vt:lpstr>US Post Office Collapse</vt:lpstr>
      <vt:lpstr>Workshop</vt:lpstr>
      <vt:lpstr>1926.105(a)</vt:lpstr>
      <vt:lpstr>Need for a Standard</vt:lpstr>
      <vt:lpstr>Final Rule</vt:lpstr>
      <vt:lpstr>Highlights of the New Standard</vt:lpstr>
      <vt:lpstr>Table of Contents</vt:lpstr>
      <vt:lpstr>§ 1926.750 Scope</vt:lpstr>
      <vt:lpstr>§ 1926.750 Scope</vt:lpstr>
      <vt:lpstr>§ 1926.750(c) Specific Controlling Contractor Duties</vt:lpstr>
      <vt:lpstr>Access (continued)</vt:lpstr>
      <vt:lpstr>Controlling Contractor Duties</vt:lpstr>
      <vt:lpstr>Controlling Contractors</vt:lpstr>
      <vt:lpstr>§ 1926.752  Site Layout, Construction Plan, and Erection Sequence</vt:lpstr>
      <vt:lpstr>§ 1926.752  Hoisting and Rigging</vt:lpstr>
      <vt:lpstr>2000</vt:lpstr>
      <vt:lpstr>December 2014</vt:lpstr>
      <vt:lpstr>Multiple Lifts</vt:lpstr>
      <vt:lpstr>Lambeau Field</vt:lpstr>
      <vt:lpstr>March 2013</vt:lpstr>
      <vt:lpstr>§ 1926.754  Structural Steel Assembly</vt:lpstr>
      <vt:lpstr>Dekalb </vt:lpstr>
      <vt:lpstr>§ 1926.754  Structural Steel Assembly</vt:lpstr>
      <vt:lpstr>§ 1926.755 Column Anchorage</vt:lpstr>
      <vt:lpstr>Column Anchorage</vt:lpstr>
      <vt:lpstr>§ 1926.756 Beams and Columns</vt:lpstr>
      <vt:lpstr>July 2013</vt:lpstr>
      <vt:lpstr>§ 1926.756 Beams and Columns</vt:lpstr>
      <vt:lpstr>§ 1926.756 Beams and Columns</vt:lpstr>
      <vt:lpstr>$64 Million</vt:lpstr>
      <vt:lpstr>§ 1926.757 Open Web Steel Joists</vt:lpstr>
      <vt:lpstr>1926.757</vt:lpstr>
      <vt:lpstr>July 2014</vt:lpstr>
      <vt:lpstr>§ 1926.760 Fall Protection</vt:lpstr>
      <vt:lpstr>2011</vt:lpstr>
      <vt:lpstr>March 2015</vt:lpstr>
      <vt:lpstr>Fabric Lanyards</vt:lpstr>
      <vt:lpstr>October 2014</vt:lpstr>
      <vt:lpstr>§ 1926.760 Fall Protection</vt:lpstr>
      <vt:lpstr>§ 1926.760 Fall Protection</vt:lpstr>
      <vt:lpstr>Decking</vt:lpstr>
      <vt:lpstr>Bridges</vt:lpstr>
      <vt:lpstr>May 2015</vt:lpstr>
      <vt:lpstr>Temporary Bracing</vt:lpstr>
      <vt:lpstr>Columns</vt:lpstr>
      <vt:lpstr>Bracing</vt:lpstr>
      <vt:lpstr>April 2015</vt:lpstr>
      <vt:lpstr>September 2015</vt:lpstr>
      <vt:lpstr>Struck By</vt:lpstr>
      <vt:lpstr>§ 1926.761 Training</vt:lpstr>
      <vt:lpstr>May 2015</vt:lpstr>
      <vt:lpstr>The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OSHA Steel Erection Standard</dc:title>
  <dc:creator>john newquist</dc:creator>
  <cp:lastModifiedBy>john newquist</cp:lastModifiedBy>
  <cp:revision>28</cp:revision>
  <dcterms:modified xsi:type="dcterms:W3CDTF">2021-10-07T14:33:57Z</dcterms:modified>
</cp:coreProperties>
</file>