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358" r:id="rId3"/>
    <p:sldId id="360" r:id="rId4"/>
    <p:sldId id="351" r:id="rId5"/>
    <p:sldId id="361" r:id="rId6"/>
    <p:sldId id="362" r:id="rId7"/>
    <p:sldId id="363" r:id="rId8"/>
    <p:sldId id="364" r:id="rId9"/>
    <p:sldId id="365" r:id="rId10"/>
    <p:sldId id="366" r:id="rId11"/>
    <p:sldId id="367" r:id="rId12"/>
    <p:sldId id="368" r:id="rId13"/>
    <p:sldId id="369" r:id="rId14"/>
    <p:sldId id="370" r:id="rId15"/>
    <p:sldId id="371" r:id="rId16"/>
    <p:sldId id="372" r:id="rId17"/>
    <p:sldId id="373" r:id="rId18"/>
    <p:sldId id="374" r:id="rId19"/>
    <p:sldId id="375" r:id="rId20"/>
    <p:sldId id="376" r:id="rId21"/>
    <p:sldId id="377" r:id="rId22"/>
    <p:sldId id="378" r:id="rId23"/>
    <p:sldId id="379" r:id="rId24"/>
    <p:sldId id="380" r:id="rId25"/>
    <p:sldId id="35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2" autoAdjust="0"/>
    <p:restoredTop sz="94660"/>
  </p:normalViewPr>
  <p:slideViewPr>
    <p:cSldViewPr snapToGrid="0">
      <p:cViewPr varScale="1">
        <p:scale>
          <a:sx n="56" d="100"/>
          <a:sy n="56" d="100"/>
        </p:scale>
        <p:origin x="84"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93C8F7-9049-4404-8551-B3D0D82E5496}" type="datetimeFigureOut">
              <a:rPr lang="en-US" smtClean="0"/>
              <a:t>12/28/2023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925ECF-71D1-497F-8AFE-5083D0415B3C}" type="slidenum">
              <a:rPr lang="en-US" smtClean="0"/>
              <a:t>‹#›</a:t>
            </a:fld>
            <a:endParaRPr lang="en-US"/>
          </a:p>
        </p:txBody>
      </p:sp>
    </p:spTree>
    <p:extLst>
      <p:ext uri="{BB962C8B-B14F-4D97-AF65-F5344CB8AC3E}">
        <p14:creationId xmlns:p14="http://schemas.microsoft.com/office/powerpoint/2010/main" val="1951073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Arial" charset="0"/>
              </a:rPr>
              <a:t>One theory, Mr. Loughlin said, was that the pile had struck a very soft spot of river mud and had begun to sink rapidly, jolting the 60-ton hammer into a rapid drop and putting a particular strain on the boom, which buckled.</a:t>
            </a:r>
          </a:p>
          <a:p>
            <a:r>
              <a:rPr lang="en-US" sz="1200" b="0" i="0" kern="1200" dirty="0">
                <a:solidFill>
                  <a:schemeClr val="tx1"/>
                </a:solidFill>
                <a:effectLst/>
                <a:latin typeface="Arial" charset="0"/>
                <a:ea typeface="+mn-ea"/>
                <a:cs typeface="Arial" charset="0"/>
              </a:rPr>
              <a:t>Mr. Loughlin, emphasizing that he could only speculate about what had happened until the investigations were complete, said that an operator on an old-fashioned crane with a foot-operated brake might have taken his foot off the brake and allowed the load of the hammer to go into a free fall, relieving the strain before the buckling occurred.</a:t>
            </a:r>
          </a:p>
          <a:p>
            <a:endParaRPr lang="en-US" dirty="0"/>
          </a:p>
        </p:txBody>
      </p:sp>
      <p:sp>
        <p:nvSpPr>
          <p:cNvPr id="4" name="Slide Number Placeholder 3"/>
          <p:cNvSpPr>
            <a:spLocks noGrp="1"/>
          </p:cNvSpPr>
          <p:nvPr>
            <p:ph type="sldNum" sz="quarter" idx="10"/>
          </p:nvPr>
        </p:nvSpPr>
        <p:spPr/>
        <p:txBody>
          <a:bodyPr/>
          <a:lstStyle/>
          <a:p>
            <a:fld id="{D2EDD8EF-879C-4F86-802E-F0C0C65CEABC}" type="slidenum">
              <a:rPr lang="en-US" altLang="en-US" smtClean="0"/>
              <a:pPr/>
              <a:t>2</a:t>
            </a:fld>
            <a:endParaRPr lang="en-US" altLang="en-US"/>
          </a:p>
        </p:txBody>
      </p:sp>
    </p:spTree>
    <p:extLst>
      <p:ext uri="{BB962C8B-B14F-4D97-AF65-F5344CB8AC3E}">
        <p14:creationId xmlns:p14="http://schemas.microsoft.com/office/powerpoint/2010/main" val="692739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A82403D-028F-4CD2-8590-228FE3884075}" type="datetimeFigureOut">
              <a:rPr lang="en-US" smtClean="0"/>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150D8-950B-43FF-AEEA-F1EC46A12C6D}" type="slidenum">
              <a:rPr lang="en-US" smtClean="0"/>
              <a:t>‹#›</a:t>
            </a:fld>
            <a:endParaRPr lang="en-US"/>
          </a:p>
        </p:txBody>
      </p:sp>
    </p:spTree>
    <p:extLst>
      <p:ext uri="{BB962C8B-B14F-4D97-AF65-F5344CB8AC3E}">
        <p14:creationId xmlns:p14="http://schemas.microsoft.com/office/powerpoint/2010/main" val="648270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82403D-028F-4CD2-8590-228FE3884075}" type="datetimeFigureOut">
              <a:rPr lang="en-US" smtClean="0"/>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150D8-950B-43FF-AEEA-F1EC46A12C6D}" type="slidenum">
              <a:rPr lang="en-US" smtClean="0"/>
              <a:t>‹#›</a:t>
            </a:fld>
            <a:endParaRPr lang="en-US"/>
          </a:p>
        </p:txBody>
      </p:sp>
    </p:spTree>
    <p:extLst>
      <p:ext uri="{BB962C8B-B14F-4D97-AF65-F5344CB8AC3E}">
        <p14:creationId xmlns:p14="http://schemas.microsoft.com/office/powerpoint/2010/main" val="1240854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82403D-028F-4CD2-8590-228FE3884075}" type="datetimeFigureOut">
              <a:rPr lang="en-US" smtClean="0"/>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150D8-950B-43FF-AEEA-F1EC46A12C6D}" type="slidenum">
              <a:rPr lang="en-US" smtClean="0"/>
              <a:t>‹#›</a:t>
            </a:fld>
            <a:endParaRPr lang="en-US"/>
          </a:p>
        </p:txBody>
      </p:sp>
    </p:spTree>
    <p:extLst>
      <p:ext uri="{BB962C8B-B14F-4D97-AF65-F5344CB8AC3E}">
        <p14:creationId xmlns:p14="http://schemas.microsoft.com/office/powerpoint/2010/main" val="660283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82403D-028F-4CD2-8590-228FE3884075}" type="datetimeFigureOut">
              <a:rPr lang="en-US" smtClean="0"/>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150D8-950B-43FF-AEEA-F1EC46A12C6D}" type="slidenum">
              <a:rPr lang="en-US" smtClean="0"/>
              <a:t>‹#›</a:t>
            </a:fld>
            <a:endParaRPr lang="en-US"/>
          </a:p>
        </p:txBody>
      </p:sp>
    </p:spTree>
    <p:extLst>
      <p:ext uri="{BB962C8B-B14F-4D97-AF65-F5344CB8AC3E}">
        <p14:creationId xmlns:p14="http://schemas.microsoft.com/office/powerpoint/2010/main" val="2001742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82403D-028F-4CD2-8590-228FE3884075}" type="datetimeFigureOut">
              <a:rPr lang="en-US" smtClean="0"/>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150D8-950B-43FF-AEEA-F1EC46A12C6D}" type="slidenum">
              <a:rPr lang="en-US" smtClean="0"/>
              <a:t>‹#›</a:t>
            </a:fld>
            <a:endParaRPr lang="en-US"/>
          </a:p>
        </p:txBody>
      </p:sp>
    </p:spTree>
    <p:extLst>
      <p:ext uri="{BB962C8B-B14F-4D97-AF65-F5344CB8AC3E}">
        <p14:creationId xmlns:p14="http://schemas.microsoft.com/office/powerpoint/2010/main" val="1332080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82403D-028F-4CD2-8590-228FE3884075}" type="datetimeFigureOut">
              <a:rPr lang="en-US" smtClean="0"/>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150D8-950B-43FF-AEEA-F1EC46A12C6D}" type="slidenum">
              <a:rPr lang="en-US" smtClean="0"/>
              <a:t>‹#›</a:t>
            </a:fld>
            <a:endParaRPr lang="en-US"/>
          </a:p>
        </p:txBody>
      </p:sp>
    </p:spTree>
    <p:extLst>
      <p:ext uri="{BB962C8B-B14F-4D97-AF65-F5344CB8AC3E}">
        <p14:creationId xmlns:p14="http://schemas.microsoft.com/office/powerpoint/2010/main" val="408116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82403D-028F-4CD2-8590-228FE3884075}" type="datetimeFigureOut">
              <a:rPr lang="en-US" smtClean="0"/>
              <a:t>12/28/2023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150D8-950B-43FF-AEEA-F1EC46A12C6D}" type="slidenum">
              <a:rPr lang="en-US" smtClean="0"/>
              <a:t>‹#›</a:t>
            </a:fld>
            <a:endParaRPr lang="en-US"/>
          </a:p>
        </p:txBody>
      </p:sp>
    </p:spTree>
    <p:extLst>
      <p:ext uri="{BB962C8B-B14F-4D97-AF65-F5344CB8AC3E}">
        <p14:creationId xmlns:p14="http://schemas.microsoft.com/office/powerpoint/2010/main" val="2928287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82403D-028F-4CD2-8590-228FE3884075}" type="datetimeFigureOut">
              <a:rPr lang="en-US" smtClean="0"/>
              <a:t>12/28/2023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3150D8-950B-43FF-AEEA-F1EC46A12C6D}" type="slidenum">
              <a:rPr lang="en-US" smtClean="0"/>
              <a:t>‹#›</a:t>
            </a:fld>
            <a:endParaRPr lang="en-US"/>
          </a:p>
        </p:txBody>
      </p:sp>
    </p:spTree>
    <p:extLst>
      <p:ext uri="{BB962C8B-B14F-4D97-AF65-F5344CB8AC3E}">
        <p14:creationId xmlns:p14="http://schemas.microsoft.com/office/powerpoint/2010/main" val="2446039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82403D-028F-4CD2-8590-228FE3884075}" type="datetimeFigureOut">
              <a:rPr lang="en-US" smtClean="0"/>
              <a:t>12/28/2023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150D8-950B-43FF-AEEA-F1EC46A12C6D}" type="slidenum">
              <a:rPr lang="en-US" smtClean="0"/>
              <a:t>‹#›</a:t>
            </a:fld>
            <a:endParaRPr lang="en-US"/>
          </a:p>
        </p:txBody>
      </p:sp>
    </p:spTree>
    <p:extLst>
      <p:ext uri="{BB962C8B-B14F-4D97-AF65-F5344CB8AC3E}">
        <p14:creationId xmlns:p14="http://schemas.microsoft.com/office/powerpoint/2010/main" val="2045051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82403D-028F-4CD2-8590-228FE3884075}" type="datetimeFigureOut">
              <a:rPr lang="en-US" smtClean="0"/>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150D8-950B-43FF-AEEA-F1EC46A12C6D}" type="slidenum">
              <a:rPr lang="en-US" smtClean="0"/>
              <a:t>‹#›</a:t>
            </a:fld>
            <a:endParaRPr lang="en-US"/>
          </a:p>
        </p:txBody>
      </p:sp>
    </p:spTree>
    <p:extLst>
      <p:ext uri="{BB962C8B-B14F-4D97-AF65-F5344CB8AC3E}">
        <p14:creationId xmlns:p14="http://schemas.microsoft.com/office/powerpoint/2010/main" val="3694549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82403D-028F-4CD2-8590-228FE3884075}" type="datetimeFigureOut">
              <a:rPr lang="en-US" smtClean="0"/>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150D8-950B-43FF-AEEA-F1EC46A12C6D}" type="slidenum">
              <a:rPr lang="en-US" smtClean="0"/>
              <a:t>‹#›</a:t>
            </a:fld>
            <a:endParaRPr lang="en-US"/>
          </a:p>
        </p:txBody>
      </p:sp>
    </p:spTree>
    <p:extLst>
      <p:ext uri="{BB962C8B-B14F-4D97-AF65-F5344CB8AC3E}">
        <p14:creationId xmlns:p14="http://schemas.microsoft.com/office/powerpoint/2010/main" val="3892274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82403D-028F-4CD2-8590-228FE3884075}" type="datetimeFigureOut">
              <a:rPr lang="en-US" smtClean="0"/>
              <a:t>12/28/2023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3150D8-950B-43FF-AEEA-F1EC46A12C6D}" type="slidenum">
              <a:rPr lang="en-US" smtClean="0"/>
              <a:t>‹#›</a:t>
            </a:fld>
            <a:endParaRPr lang="en-US"/>
          </a:p>
        </p:txBody>
      </p:sp>
    </p:spTree>
    <p:extLst>
      <p:ext uri="{BB962C8B-B14F-4D97-AF65-F5344CB8AC3E}">
        <p14:creationId xmlns:p14="http://schemas.microsoft.com/office/powerpoint/2010/main" val="2134450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10"/>
          <p:cNvSpPr>
            <a:spLocks noGrp="1" noChangeArrowheads="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solidFill>
                  <a:srgbClr val="FFFFFF"/>
                </a:solidFill>
              </a:rPr>
              <a:t>OSHA Office of Training &amp; Education</a:t>
            </a:r>
          </a:p>
        </p:txBody>
      </p:sp>
      <p:sp>
        <p:nvSpPr>
          <p:cNvPr id="5123" name="Rectangle 11"/>
          <p:cNvSpPr>
            <a:spLocks noGrp="1" noChangeArrowheads="1"/>
          </p:cNvSpPr>
          <p:nvPr>
            <p:ph type="sldNum" sz="quarter" idx="12"/>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57DA766-5E1C-4416-83A5-F1060C6F1008}" type="slidenum">
              <a:rPr lang="en-US" altLang="en-US" sz="1400">
                <a:solidFill>
                  <a:srgbClr val="FFFFFF"/>
                </a:solidFill>
              </a:rPr>
              <a:pPr/>
              <a:t>1</a:t>
            </a:fld>
            <a:endParaRPr lang="en-US" altLang="en-US" sz="1400">
              <a:solidFill>
                <a:srgbClr val="FFFFFF"/>
              </a:solidFill>
            </a:endParaRPr>
          </a:p>
        </p:txBody>
      </p:sp>
      <p:sp>
        <p:nvSpPr>
          <p:cNvPr id="315400" name="Rectangle 8"/>
          <p:cNvSpPr>
            <a:spLocks noGrp="1" noChangeArrowheads="1"/>
          </p:cNvSpPr>
          <p:nvPr>
            <p:ph type="subTitle" idx="1"/>
          </p:nvPr>
        </p:nvSpPr>
        <p:spPr>
          <a:xfrm>
            <a:off x="285624" y="257364"/>
            <a:ext cx="5091775" cy="17526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70000" lnSpcReduction="20000"/>
          </a:bodyPr>
          <a:lstStyle/>
          <a:p>
            <a:pPr eaLnBrk="1" hangingPunct="1">
              <a:defRPr/>
            </a:pPr>
            <a:br>
              <a:rPr lang="en-US" altLang="en-US" sz="4000" b="1" i="1" dirty="0"/>
            </a:br>
            <a:br>
              <a:rPr lang="en-US" altLang="en-US" sz="4000" b="1" i="1" dirty="0"/>
            </a:br>
            <a:br>
              <a:rPr lang="en-US" altLang="en-US" sz="4000" b="1" i="1" dirty="0"/>
            </a:br>
            <a:r>
              <a:rPr lang="en-US" altLang="en-US" sz="4000" b="1" i="1" dirty="0"/>
              <a:t>Safety Standards for Pile Driving</a:t>
            </a:r>
          </a:p>
        </p:txBody>
      </p:sp>
      <p:sp>
        <p:nvSpPr>
          <p:cNvPr id="5" name="TextBox 4">
            <a:extLst>
              <a:ext uri="{FF2B5EF4-FFF2-40B4-BE49-F238E27FC236}">
                <a16:creationId xmlns:a16="http://schemas.microsoft.com/office/drawing/2014/main" id="{9BA49E24-6043-4142-8440-116871B86B03}"/>
              </a:ext>
            </a:extLst>
          </p:cNvPr>
          <p:cNvSpPr txBox="1"/>
          <p:nvPr/>
        </p:nvSpPr>
        <p:spPr>
          <a:xfrm>
            <a:off x="466283" y="3651544"/>
            <a:ext cx="2652366" cy="369332"/>
          </a:xfrm>
          <a:prstGeom prst="rect">
            <a:avLst/>
          </a:prstGeom>
          <a:noFill/>
        </p:spPr>
        <p:txBody>
          <a:bodyPr wrap="square" rtlCol="0">
            <a:spAutoFit/>
          </a:bodyPr>
          <a:lstStyle/>
          <a:p>
            <a:r>
              <a:rPr lang="en-US" dirty="0"/>
              <a:t>Draft   11 30 2023</a:t>
            </a:r>
          </a:p>
        </p:txBody>
      </p:sp>
      <p:pic>
        <p:nvPicPr>
          <p:cNvPr id="6" name="Picture 5" descr="A construction site with a crane&#10;&#10;Description automatically generated">
            <a:extLst>
              <a:ext uri="{FF2B5EF4-FFF2-40B4-BE49-F238E27FC236}">
                <a16:creationId xmlns:a16="http://schemas.microsoft.com/office/drawing/2014/main" id="{EDD5AEC7-55FD-96AC-8688-8571B6A95B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6725" y="2483630"/>
            <a:ext cx="7770262" cy="4374370"/>
          </a:xfrm>
          <a:prstGeom prst="rect">
            <a:avLst/>
          </a:prstGeom>
        </p:spPr>
      </p:pic>
    </p:spTree>
    <p:extLst>
      <p:ext uri="{BB962C8B-B14F-4D97-AF65-F5344CB8AC3E}">
        <p14:creationId xmlns:p14="http://schemas.microsoft.com/office/powerpoint/2010/main" val="1182075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15400"/>
                                        </p:tgtEl>
                                        <p:attrNameLst>
                                          <p:attrName>style.visibility</p:attrName>
                                        </p:attrNameLst>
                                      </p:cBhvr>
                                      <p:to>
                                        <p:strVal val="visible"/>
                                      </p:to>
                                    </p:set>
                                    <p:animEffect transition="in" filter="box(in)">
                                      <p:cBhvr>
                                        <p:cTn id="7" dur="500"/>
                                        <p:tgtEl>
                                          <p:spTgt spid="315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00"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10B7D-B53A-FB69-1E50-8944B03CCF31}"/>
              </a:ext>
            </a:extLst>
          </p:cNvPr>
          <p:cNvSpPr>
            <a:spLocks noGrp="1"/>
          </p:cNvSpPr>
          <p:nvPr>
            <p:ph type="title"/>
          </p:nvPr>
        </p:nvSpPr>
        <p:spPr/>
        <p:txBody>
          <a:bodyPr/>
          <a:lstStyle/>
          <a:p>
            <a:r>
              <a:rPr lang="en-US" dirty="0"/>
              <a:t>ANSI A10.19</a:t>
            </a:r>
          </a:p>
        </p:txBody>
      </p:sp>
      <p:sp>
        <p:nvSpPr>
          <p:cNvPr id="3" name="Content Placeholder 2">
            <a:extLst>
              <a:ext uri="{FF2B5EF4-FFF2-40B4-BE49-F238E27FC236}">
                <a16:creationId xmlns:a16="http://schemas.microsoft.com/office/drawing/2014/main" id="{62FD9CBF-F1E7-29B9-AAD5-517F70C36F02}"/>
              </a:ext>
            </a:extLst>
          </p:cNvPr>
          <p:cNvSpPr>
            <a:spLocks noGrp="1"/>
          </p:cNvSpPr>
          <p:nvPr>
            <p:ph sz="half" idx="1"/>
          </p:nvPr>
        </p:nvSpPr>
        <p:spPr/>
        <p:txBody>
          <a:bodyPr>
            <a:normAutofit fontScale="85000" lnSpcReduction="20000"/>
          </a:bodyPr>
          <a:lstStyle/>
          <a:p>
            <a:r>
              <a:rPr lang="en-US" dirty="0"/>
              <a:t>4.4.2 .1 b Such  site specific plans shall include, but are not limited to, </a:t>
            </a:r>
          </a:p>
          <a:p>
            <a:pPr>
              <a:buFont typeface="Wingdings" panose="05000000000000000000" pitchFamily="2" charset="2"/>
              <a:buChar char="q"/>
            </a:pPr>
            <a:r>
              <a:rPr lang="en-US" dirty="0"/>
              <a:t>working over or near water, </a:t>
            </a:r>
          </a:p>
          <a:p>
            <a:pPr>
              <a:buFont typeface="Wingdings" panose="05000000000000000000" pitchFamily="2" charset="2"/>
              <a:buChar char="q"/>
            </a:pPr>
            <a:r>
              <a:rPr lang="en-US" dirty="0"/>
              <a:t>fall protection, </a:t>
            </a:r>
          </a:p>
          <a:p>
            <a:pPr>
              <a:buFont typeface="Wingdings" panose="05000000000000000000" pitchFamily="2" charset="2"/>
              <a:buChar char="q"/>
            </a:pPr>
            <a:r>
              <a:rPr lang="en-US" dirty="0"/>
              <a:t>rescue from heights, </a:t>
            </a:r>
          </a:p>
          <a:p>
            <a:pPr>
              <a:buFont typeface="Wingdings" panose="05000000000000000000" pitchFamily="2" charset="2"/>
              <a:buChar char="q"/>
            </a:pPr>
            <a:r>
              <a:rPr lang="en-US" dirty="0"/>
              <a:t>water rescue, </a:t>
            </a:r>
          </a:p>
          <a:p>
            <a:pPr>
              <a:buFont typeface="Wingdings" panose="05000000000000000000" pitchFamily="2" charset="2"/>
              <a:buChar char="q"/>
            </a:pPr>
            <a:r>
              <a:rPr lang="en-US" dirty="0"/>
              <a:t>emergency actions for fire, </a:t>
            </a:r>
          </a:p>
          <a:p>
            <a:pPr>
              <a:buFont typeface="Wingdings" panose="05000000000000000000" pitchFamily="2" charset="2"/>
              <a:buChar char="q"/>
            </a:pPr>
            <a:r>
              <a:rPr lang="en-US" dirty="0"/>
              <a:t>severe weather, the location(s) of utilities (both above and below grade), </a:t>
            </a:r>
          </a:p>
          <a:p>
            <a:pPr>
              <a:buFont typeface="Wingdings" panose="05000000000000000000" pitchFamily="2" charset="2"/>
              <a:buChar char="q"/>
            </a:pPr>
            <a:r>
              <a:rPr lang="en-US" dirty="0"/>
              <a:t>designated areas for equipment operations and materials storage, </a:t>
            </a:r>
          </a:p>
        </p:txBody>
      </p:sp>
      <p:sp>
        <p:nvSpPr>
          <p:cNvPr id="4" name="Content Placeholder 3">
            <a:extLst>
              <a:ext uri="{FF2B5EF4-FFF2-40B4-BE49-F238E27FC236}">
                <a16:creationId xmlns:a16="http://schemas.microsoft.com/office/drawing/2014/main" id="{7BB41D5D-E6E6-13CF-166C-FC74402D1205}"/>
              </a:ext>
            </a:extLst>
          </p:cNvPr>
          <p:cNvSpPr>
            <a:spLocks noGrp="1"/>
          </p:cNvSpPr>
          <p:nvPr>
            <p:ph sz="half" idx="2"/>
          </p:nvPr>
        </p:nvSpPr>
        <p:spPr/>
        <p:txBody>
          <a:bodyPr>
            <a:normAutofit fontScale="85000" lnSpcReduction="20000"/>
          </a:bodyPr>
          <a:lstStyle/>
          <a:p>
            <a:pPr>
              <a:buFont typeface="Wingdings" panose="05000000000000000000" pitchFamily="2" charset="2"/>
              <a:buChar char="q"/>
            </a:pPr>
            <a:r>
              <a:rPr lang="en-US" dirty="0"/>
              <a:t>assembly and disassembly sequences for pile driving equipment, </a:t>
            </a:r>
          </a:p>
          <a:p>
            <a:pPr>
              <a:buFont typeface="Wingdings" panose="05000000000000000000" pitchFamily="2" charset="2"/>
              <a:buChar char="q"/>
            </a:pPr>
            <a:r>
              <a:rPr lang="en-US" dirty="0"/>
              <a:t>operation of pile driving equipment, </a:t>
            </a:r>
          </a:p>
          <a:p>
            <a:pPr>
              <a:buFont typeface="Wingdings" panose="05000000000000000000" pitchFamily="2" charset="2"/>
              <a:buChar char="q"/>
            </a:pPr>
            <a:r>
              <a:rPr lang="en-US" dirty="0"/>
              <a:t>designated parties permitted within the restricted access zone, </a:t>
            </a:r>
          </a:p>
          <a:p>
            <a:pPr>
              <a:buFont typeface="Wingdings" panose="05000000000000000000" pitchFamily="2" charset="2"/>
              <a:buChar char="q"/>
            </a:pPr>
            <a:r>
              <a:rPr lang="en-US" dirty="0"/>
              <a:t>the handling and storage of pile materials, equipment, pile cut off operations, </a:t>
            </a:r>
          </a:p>
          <a:p>
            <a:pPr>
              <a:buFont typeface="Wingdings" panose="05000000000000000000" pitchFamily="2" charset="2"/>
              <a:buChar char="q"/>
            </a:pPr>
            <a:r>
              <a:rPr lang="en-US" dirty="0"/>
              <a:t>waste disposal, </a:t>
            </a:r>
          </a:p>
          <a:p>
            <a:pPr>
              <a:buFont typeface="Wingdings" panose="05000000000000000000" pitchFamily="2" charset="2"/>
              <a:buChar char="q"/>
            </a:pPr>
            <a:r>
              <a:rPr lang="en-US" dirty="0"/>
              <a:t>mobile elevated work platform setup and use, and </a:t>
            </a:r>
          </a:p>
          <a:p>
            <a:pPr>
              <a:buFont typeface="Wingdings" panose="05000000000000000000" pitchFamily="2" charset="2"/>
              <a:buChar char="q"/>
            </a:pPr>
            <a:r>
              <a:rPr lang="en-US" dirty="0"/>
              <a:t>project de-mobilization</a:t>
            </a:r>
          </a:p>
        </p:txBody>
      </p:sp>
    </p:spTree>
    <p:extLst>
      <p:ext uri="{BB962C8B-B14F-4D97-AF65-F5344CB8AC3E}">
        <p14:creationId xmlns:p14="http://schemas.microsoft.com/office/powerpoint/2010/main" val="3960011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10B7D-B53A-FB69-1E50-8944B03CCF31}"/>
              </a:ext>
            </a:extLst>
          </p:cNvPr>
          <p:cNvSpPr>
            <a:spLocks noGrp="1"/>
          </p:cNvSpPr>
          <p:nvPr>
            <p:ph type="title"/>
          </p:nvPr>
        </p:nvSpPr>
        <p:spPr/>
        <p:txBody>
          <a:bodyPr/>
          <a:lstStyle/>
          <a:p>
            <a:r>
              <a:rPr lang="en-US" dirty="0"/>
              <a:t>ANSI A10.19</a:t>
            </a:r>
          </a:p>
        </p:txBody>
      </p:sp>
      <p:sp>
        <p:nvSpPr>
          <p:cNvPr id="3" name="Content Placeholder 2">
            <a:extLst>
              <a:ext uri="{FF2B5EF4-FFF2-40B4-BE49-F238E27FC236}">
                <a16:creationId xmlns:a16="http://schemas.microsoft.com/office/drawing/2014/main" id="{62FD9CBF-F1E7-29B9-AAD5-517F70C36F02}"/>
              </a:ext>
            </a:extLst>
          </p:cNvPr>
          <p:cNvSpPr>
            <a:spLocks noGrp="1"/>
          </p:cNvSpPr>
          <p:nvPr>
            <p:ph sz="half" idx="1"/>
          </p:nvPr>
        </p:nvSpPr>
        <p:spPr/>
        <p:txBody>
          <a:bodyPr>
            <a:normAutofit/>
          </a:bodyPr>
          <a:lstStyle/>
          <a:p>
            <a:r>
              <a:rPr lang="en-US" dirty="0"/>
              <a:t>4.4.2.3 The piling contractor shall determine the ground bearing pressure generated by the pile driving/extraction equipment while under the maximum predicted load</a:t>
            </a:r>
          </a:p>
        </p:txBody>
      </p:sp>
      <p:pic>
        <p:nvPicPr>
          <p:cNvPr id="5" name="Content Placeholder 4">
            <a:extLst>
              <a:ext uri="{FF2B5EF4-FFF2-40B4-BE49-F238E27FC236}">
                <a16:creationId xmlns:a16="http://schemas.microsoft.com/office/drawing/2014/main" id="{9D57E911-E1C2-5E20-DDCC-D4E26BA6BEEF}"/>
              </a:ext>
            </a:extLst>
          </p:cNvPr>
          <p:cNvPicPr>
            <a:picLocks noGrp="1" noChangeAspect="1"/>
          </p:cNvPicPr>
          <p:nvPr>
            <p:ph sz="half" idx="2"/>
          </p:nvPr>
        </p:nvPicPr>
        <p:blipFill>
          <a:blip r:embed="rId2"/>
          <a:stretch>
            <a:fillRect/>
          </a:stretch>
        </p:blipFill>
        <p:spPr>
          <a:xfrm>
            <a:off x="6035874" y="365125"/>
            <a:ext cx="4358878" cy="5811838"/>
          </a:xfrm>
          <a:prstGeom prst="rect">
            <a:avLst/>
          </a:prstGeom>
        </p:spPr>
      </p:pic>
    </p:spTree>
    <p:extLst>
      <p:ext uri="{BB962C8B-B14F-4D97-AF65-F5344CB8AC3E}">
        <p14:creationId xmlns:p14="http://schemas.microsoft.com/office/powerpoint/2010/main" val="1300045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10B7D-B53A-FB69-1E50-8944B03CCF31}"/>
              </a:ext>
            </a:extLst>
          </p:cNvPr>
          <p:cNvSpPr>
            <a:spLocks noGrp="1"/>
          </p:cNvSpPr>
          <p:nvPr>
            <p:ph type="title"/>
          </p:nvPr>
        </p:nvSpPr>
        <p:spPr/>
        <p:txBody>
          <a:bodyPr/>
          <a:lstStyle/>
          <a:p>
            <a:r>
              <a:rPr lang="en-US" dirty="0"/>
              <a:t>ANSI A10.19</a:t>
            </a:r>
          </a:p>
        </p:txBody>
      </p:sp>
      <p:sp>
        <p:nvSpPr>
          <p:cNvPr id="3" name="Content Placeholder 2">
            <a:extLst>
              <a:ext uri="{FF2B5EF4-FFF2-40B4-BE49-F238E27FC236}">
                <a16:creationId xmlns:a16="http://schemas.microsoft.com/office/drawing/2014/main" id="{62FD9CBF-F1E7-29B9-AAD5-517F70C36F02}"/>
              </a:ext>
            </a:extLst>
          </p:cNvPr>
          <p:cNvSpPr>
            <a:spLocks noGrp="1"/>
          </p:cNvSpPr>
          <p:nvPr>
            <p:ph sz="half" idx="1"/>
          </p:nvPr>
        </p:nvSpPr>
        <p:spPr/>
        <p:txBody>
          <a:bodyPr>
            <a:normAutofit/>
          </a:bodyPr>
          <a:lstStyle/>
          <a:p>
            <a:r>
              <a:rPr lang="en-US" sz="2400" dirty="0"/>
              <a:t>4.4.2.4 Establish a restricted access or fall zone around the installation, driving, hoisting and/or extraction areas to prevent access by persons not directly involved in such operations (i.e., persons other than the piling contractor’s personnel, and pre-approved personnel performing observation and testing services).</a:t>
            </a:r>
          </a:p>
        </p:txBody>
      </p:sp>
      <p:pic>
        <p:nvPicPr>
          <p:cNvPr id="4098" name="Picture 2" descr="SITE CONTROL ZONES">
            <a:extLst>
              <a:ext uri="{FF2B5EF4-FFF2-40B4-BE49-F238E27FC236}">
                <a16:creationId xmlns:a16="http://schemas.microsoft.com/office/drawing/2014/main" id="{5F07A938-F1AC-3D5D-EDC8-10F8BE825FD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19800" y="1991122"/>
            <a:ext cx="5968760" cy="2550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803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10B7D-B53A-FB69-1E50-8944B03CCF31}"/>
              </a:ext>
            </a:extLst>
          </p:cNvPr>
          <p:cNvSpPr>
            <a:spLocks noGrp="1"/>
          </p:cNvSpPr>
          <p:nvPr>
            <p:ph type="title"/>
          </p:nvPr>
        </p:nvSpPr>
        <p:spPr/>
        <p:txBody>
          <a:bodyPr/>
          <a:lstStyle/>
          <a:p>
            <a:r>
              <a:rPr lang="en-US" dirty="0"/>
              <a:t>ANSI A10.19</a:t>
            </a:r>
          </a:p>
        </p:txBody>
      </p:sp>
      <p:sp>
        <p:nvSpPr>
          <p:cNvPr id="3" name="Content Placeholder 2">
            <a:extLst>
              <a:ext uri="{FF2B5EF4-FFF2-40B4-BE49-F238E27FC236}">
                <a16:creationId xmlns:a16="http://schemas.microsoft.com/office/drawing/2014/main" id="{62FD9CBF-F1E7-29B9-AAD5-517F70C36F02}"/>
              </a:ext>
            </a:extLst>
          </p:cNvPr>
          <p:cNvSpPr>
            <a:spLocks noGrp="1"/>
          </p:cNvSpPr>
          <p:nvPr>
            <p:ph sz="half" idx="1"/>
          </p:nvPr>
        </p:nvSpPr>
        <p:spPr/>
        <p:txBody>
          <a:bodyPr>
            <a:normAutofit/>
          </a:bodyPr>
          <a:lstStyle/>
          <a:p>
            <a:r>
              <a:rPr lang="en-US" dirty="0"/>
              <a:t>4.4.2.5 Pile Selection </a:t>
            </a:r>
          </a:p>
          <a:p>
            <a:r>
              <a:rPr lang="en-US" dirty="0"/>
              <a:t>Selection of pile types, lengths, bearing capacities, etc. is an engineering decision, made consistent with the geotechnical report, and shall be made by a registered professional engineer and not delegated to any other party.</a:t>
            </a:r>
          </a:p>
        </p:txBody>
      </p:sp>
      <p:pic>
        <p:nvPicPr>
          <p:cNvPr id="5" name="Picture 2">
            <a:extLst>
              <a:ext uri="{FF2B5EF4-FFF2-40B4-BE49-F238E27FC236}">
                <a16:creationId xmlns:a16="http://schemas.microsoft.com/office/drawing/2014/main" id="{9CAB8EF6-57EE-3652-96D5-DC0DD4832D6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391400" y="2265458"/>
            <a:ext cx="3962400" cy="265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237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10B7D-B53A-FB69-1E50-8944B03CCF31}"/>
              </a:ext>
            </a:extLst>
          </p:cNvPr>
          <p:cNvSpPr>
            <a:spLocks noGrp="1"/>
          </p:cNvSpPr>
          <p:nvPr>
            <p:ph type="title"/>
          </p:nvPr>
        </p:nvSpPr>
        <p:spPr/>
        <p:txBody>
          <a:bodyPr/>
          <a:lstStyle/>
          <a:p>
            <a:r>
              <a:rPr lang="en-US" dirty="0"/>
              <a:t>ANSI A10.19</a:t>
            </a:r>
          </a:p>
        </p:txBody>
      </p:sp>
      <p:sp>
        <p:nvSpPr>
          <p:cNvPr id="3" name="Content Placeholder 2">
            <a:extLst>
              <a:ext uri="{FF2B5EF4-FFF2-40B4-BE49-F238E27FC236}">
                <a16:creationId xmlns:a16="http://schemas.microsoft.com/office/drawing/2014/main" id="{62FD9CBF-F1E7-29B9-AAD5-517F70C36F02}"/>
              </a:ext>
            </a:extLst>
          </p:cNvPr>
          <p:cNvSpPr>
            <a:spLocks noGrp="1"/>
          </p:cNvSpPr>
          <p:nvPr>
            <p:ph sz="half" idx="1"/>
          </p:nvPr>
        </p:nvSpPr>
        <p:spPr/>
        <p:txBody>
          <a:bodyPr>
            <a:normAutofit/>
          </a:bodyPr>
          <a:lstStyle/>
          <a:p>
            <a:r>
              <a:rPr lang="en-US" dirty="0"/>
              <a:t>8.2 Only rigging in good condition and of adequate size, configuration, and capacity shall be used to handle piles. </a:t>
            </a:r>
          </a:p>
          <a:p>
            <a:r>
              <a:rPr lang="en-US" dirty="0"/>
              <a:t>All rigging shall be inspected prior to use by a qualified person.</a:t>
            </a:r>
          </a:p>
        </p:txBody>
      </p:sp>
      <p:pic>
        <p:nvPicPr>
          <p:cNvPr id="5" name="Content Placeholder 4">
            <a:extLst>
              <a:ext uri="{FF2B5EF4-FFF2-40B4-BE49-F238E27FC236}">
                <a16:creationId xmlns:a16="http://schemas.microsoft.com/office/drawing/2014/main" id="{7D94C038-A6EB-081E-4477-8CFC4787EE8B}"/>
              </a:ext>
            </a:extLst>
          </p:cNvPr>
          <p:cNvPicPr>
            <a:picLocks noGrp="1" noChangeAspect="1"/>
          </p:cNvPicPr>
          <p:nvPr>
            <p:ph sz="half" idx="2"/>
          </p:nvPr>
        </p:nvPicPr>
        <p:blipFill>
          <a:blip r:embed="rId2"/>
          <a:stretch>
            <a:fillRect/>
          </a:stretch>
        </p:blipFill>
        <p:spPr>
          <a:xfrm>
            <a:off x="7303698" y="1382893"/>
            <a:ext cx="3590925" cy="4794070"/>
          </a:xfrm>
          <a:prstGeom prst="rect">
            <a:avLst/>
          </a:prstGeom>
        </p:spPr>
      </p:pic>
    </p:spTree>
    <p:extLst>
      <p:ext uri="{BB962C8B-B14F-4D97-AF65-F5344CB8AC3E}">
        <p14:creationId xmlns:p14="http://schemas.microsoft.com/office/powerpoint/2010/main" val="528871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10B7D-B53A-FB69-1E50-8944B03CCF31}"/>
              </a:ext>
            </a:extLst>
          </p:cNvPr>
          <p:cNvSpPr>
            <a:spLocks noGrp="1"/>
          </p:cNvSpPr>
          <p:nvPr>
            <p:ph type="title"/>
          </p:nvPr>
        </p:nvSpPr>
        <p:spPr/>
        <p:txBody>
          <a:bodyPr/>
          <a:lstStyle/>
          <a:p>
            <a:r>
              <a:rPr lang="en-US" dirty="0"/>
              <a:t>ANSI A10.19</a:t>
            </a:r>
          </a:p>
        </p:txBody>
      </p:sp>
      <p:sp>
        <p:nvSpPr>
          <p:cNvPr id="3" name="Content Placeholder 2">
            <a:extLst>
              <a:ext uri="{FF2B5EF4-FFF2-40B4-BE49-F238E27FC236}">
                <a16:creationId xmlns:a16="http://schemas.microsoft.com/office/drawing/2014/main" id="{62FD9CBF-F1E7-29B9-AAD5-517F70C36F02}"/>
              </a:ext>
            </a:extLst>
          </p:cNvPr>
          <p:cNvSpPr>
            <a:spLocks noGrp="1"/>
          </p:cNvSpPr>
          <p:nvPr>
            <p:ph sz="half" idx="1"/>
          </p:nvPr>
        </p:nvSpPr>
        <p:spPr/>
        <p:txBody>
          <a:bodyPr>
            <a:normAutofit lnSpcReduction="10000"/>
          </a:bodyPr>
          <a:lstStyle/>
          <a:p>
            <a:r>
              <a:rPr lang="en-US" dirty="0"/>
              <a:t>8.3 Piles shall not be hoisted with open hooks or open sheeting shackles. </a:t>
            </a:r>
          </a:p>
          <a:p>
            <a:r>
              <a:rPr lang="en-US" dirty="0"/>
              <a:t>Special custom grabs, hooks, clamps, or other lifting accessories shall be designed by a registered professional engineer, marked to indicate the safe working loads, and shall be proof tested prior to use to 125 percent of their rated load</a:t>
            </a:r>
          </a:p>
        </p:txBody>
      </p:sp>
      <p:pic>
        <p:nvPicPr>
          <p:cNvPr id="6146" name="Picture 2" descr="Remote Ground Release Shackle">
            <a:extLst>
              <a:ext uri="{FF2B5EF4-FFF2-40B4-BE49-F238E27FC236}">
                <a16:creationId xmlns:a16="http://schemas.microsoft.com/office/drawing/2014/main" id="{D8004FC6-DB66-A524-990A-7A3F1A9051F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920127" y="1027906"/>
            <a:ext cx="1409700" cy="20764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B81E6466-6E1C-17F6-8617-BCC703735FB3}"/>
              </a:ext>
            </a:extLst>
          </p:cNvPr>
          <p:cNvPicPr>
            <a:picLocks noChangeAspect="1"/>
          </p:cNvPicPr>
          <p:nvPr/>
        </p:nvPicPr>
        <p:blipFill>
          <a:blip r:embed="rId3"/>
          <a:stretch>
            <a:fillRect/>
          </a:stretch>
        </p:blipFill>
        <p:spPr>
          <a:xfrm>
            <a:off x="7652438" y="3767137"/>
            <a:ext cx="1476375" cy="1409700"/>
          </a:xfrm>
          <a:prstGeom prst="rect">
            <a:avLst/>
          </a:prstGeom>
        </p:spPr>
      </p:pic>
      <p:pic>
        <p:nvPicPr>
          <p:cNvPr id="10" name="Picture 9">
            <a:extLst>
              <a:ext uri="{FF2B5EF4-FFF2-40B4-BE49-F238E27FC236}">
                <a16:creationId xmlns:a16="http://schemas.microsoft.com/office/drawing/2014/main" id="{591CA655-A7E0-05AF-6314-C88EF8F5F991}"/>
              </a:ext>
            </a:extLst>
          </p:cNvPr>
          <p:cNvPicPr>
            <a:picLocks noChangeAspect="1"/>
          </p:cNvPicPr>
          <p:nvPr/>
        </p:nvPicPr>
        <p:blipFill>
          <a:blip r:embed="rId4"/>
          <a:stretch>
            <a:fillRect/>
          </a:stretch>
        </p:blipFill>
        <p:spPr>
          <a:xfrm>
            <a:off x="9763125" y="2844920"/>
            <a:ext cx="1590675" cy="1409700"/>
          </a:xfrm>
          <a:prstGeom prst="rect">
            <a:avLst/>
          </a:prstGeom>
        </p:spPr>
      </p:pic>
    </p:spTree>
    <p:extLst>
      <p:ext uri="{BB962C8B-B14F-4D97-AF65-F5344CB8AC3E}">
        <p14:creationId xmlns:p14="http://schemas.microsoft.com/office/powerpoint/2010/main" val="2809474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10B7D-B53A-FB69-1E50-8944B03CCF31}"/>
              </a:ext>
            </a:extLst>
          </p:cNvPr>
          <p:cNvSpPr>
            <a:spLocks noGrp="1"/>
          </p:cNvSpPr>
          <p:nvPr>
            <p:ph type="title"/>
          </p:nvPr>
        </p:nvSpPr>
        <p:spPr/>
        <p:txBody>
          <a:bodyPr/>
          <a:lstStyle/>
          <a:p>
            <a:r>
              <a:rPr lang="en-US" dirty="0"/>
              <a:t>ANSI A10.19</a:t>
            </a:r>
          </a:p>
        </p:txBody>
      </p:sp>
      <p:sp>
        <p:nvSpPr>
          <p:cNvPr id="3" name="Content Placeholder 2">
            <a:extLst>
              <a:ext uri="{FF2B5EF4-FFF2-40B4-BE49-F238E27FC236}">
                <a16:creationId xmlns:a16="http://schemas.microsoft.com/office/drawing/2014/main" id="{62FD9CBF-F1E7-29B9-AAD5-517F70C36F02}"/>
              </a:ext>
            </a:extLst>
          </p:cNvPr>
          <p:cNvSpPr>
            <a:spLocks noGrp="1"/>
          </p:cNvSpPr>
          <p:nvPr>
            <p:ph sz="half" idx="1"/>
          </p:nvPr>
        </p:nvSpPr>
        <p:spPr/>
        <p:txBody>
          <a:bodyPr>
            <a:normAutofit/>
          </a:bodyPr>
          <a:lstStyle/>
          <a:p>
            <a:r>
              <a:rPr lang="en-US" dirty="0"/>
              <a:t>9. Power Equipment 9.1 All equipment used for pile driving or extraction shall be inspected by a competent person before use during each shift of work activities. </a:t>
            </a:r>
          </a:p>
          <a:p>
            <a:r>
              <a:rPr lang="en-US" dirty="0"/>
              <a:t>Such inspections shall be documented.</a:t>
            </a:r>
          </a:p>
        </p:txBody>
      </p:sp>
      <p:pic>
        <p:nvPicPr>
          <p:cNvPr id="3074" name="Picture 2" descr="CZM EK125HH Hydaulic Piling Rigs on Solar Pile Job">
            <a:extLst>
              <a:ext uri="{FF2B5EF4-FFF2-40B4-BE49-F238E27FC236}">
                <a16:creationId xmlns:a16="http://schemas.microsoft.com/office/drawing/2014/main" id="{15578FAE-AD11-9C04-225E-4B25927C02A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058194"/>
            <a:ext cx="51816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674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10B7D-B53A-FB69-1E50-8944B03CCF31}"/>
              </a:ext>
            </a:extLst>
          </p:cNvPr>
          <p:cNvSpPr>
            <a:spLocks noGrp="1"/>
          </p:cNvSpPr>
          <p:nvPr>
            <p:ph type="title"/>
          </p:nvPr>
        </p:nvSpPr>
        <p:spPr/>
        <p:txBody>
          <a:bodyPr/>
          <a:lstStyle/>
          <a:p>
            <a:r>
              <a:rPr lang="en-US" dirty="0"/>
              <a:t>ANSI A10.19</a:t>
            </a:r>
          </a:p>
        </p:txBody>
      </p:sp>
      <p:sp>
        <p:nvSpPr>
          <p:cNvPr id="3" name="Content Placeholder 2">
            <a:extLst>
              <a:ext uri="{FF2B5EF4-FFF2-40B4-BE49-F238E27FC236}">
                <a16:creationId xmlns:a16="http://schemas.microsoft.com/office/drawing/2014/main" id="{62FD9CBF-F1E7-29B9-AAD5-517F70C36F02}"/>
              </a:ext>
            </a:extLst>
          </p:cNvPr>
          <p:cNvSpPr>
            <a:spLocks noGrp="1"/>
          </p:cNvSpPr>
          <p:nvPr>
            <p:ph sz="half" idx="1"/>
          </p:nvPr>
        </p:nvSpPr>
        <p:spPr/>
        <p:txBody>
          <a:bodyPr>
            <a:normAutofit lnSpcReduction="10000"/>
          </a:bodyPr>
          <a:lstStyle/>
          <a:p>
            <a:r>
              <a:rPr lang="en-US" dirty="0"/>
              <a:t>11.17 Where the boom, counterweight, or other structural part of a crane has been modified to accept equipment related to pile driving (e.g., leads, pile hammers, power supply), the user shall demonstrate that the modification(s) are designed by a registered professional engineer and will not affect the safe operation of the crane.</a:t>
            </a:r>
          </a:p>
        </p:txBody>
      </p:sp>
      <p:pic>
        <p:nvPicPr>
          <p:cNvPr id="5" name="Content Placeholder 4">
            <a:extLst>
              <a:ext uri="{FF2B5EF4-FFF2-40B4-BE49-F238E27FC236}">
                <a16:creationId xmlns:a16="http://schemas.microsoft.com/office/drawing/2014/main" id="{EB4C52D2-56C0-F5BF-211F-B107283E1655}"/>
              </a:ext>
            </a:extLst>
          </p:cNvPr>
          <p:cNvPicPr>
            <a:picLocks noGrp="1" noChangeAspect="1"/>
          </p:cNvPicPr>
          <p:nvPr>
            <p:ph sz="half" idx="2"/>
          </p:nvPr>
        </p:nvPicPr>
        <p:blipFill>
          <a:blip r:embed="rId2"/>
          <a:stretch>
            <a:fillRect/>
          </a:stretch>
        </p:blipFill>
        <p:spPr>
          <a:xfrm>
            <a:off x="6096000" y="1552665"/>
            <a:ext cx="4927776" cy="3167856"/>
          </a:xfrm>
          <a:prstGeom prst="rect">
            <a:avLst/>
          </a:prstGeom>
        </p:spPr>
      </p:pic>
    </p:spTree>
    <p:extLst>
      <p:ext uri="{BB962C8B-B14F-4D97-AF65-F5344CB8AC3E}">
        <p14:creationId xmlns:p14="http://schemas.microsoft.com/office/powerpoint/2010/main" val="328702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10B7D-B53A-FB69-1E50-8944B03CCF31}"/>
              </a:ext>
            </a:extLst>
          </p:cNvPr>
          <p:cNvSpPr>
            <a:spLocks noGrp="1"/>
          </p:cNvSpPr>
          <p:nvPr>
            <p:ph type="title"/>
          </p:nvPr>
        </p:nvSpPr>
        <p:spPr/>
        <p:txBody>
          <a:bodyPr/>
          <a:lstStyle/>
          <a:p>
            <a:r>
              <a:rPr lang="en-US" dirty="0"/>
              <a:t>ANSI A10.19</a:t>
            </a:r>
          </a:p>
        </p:txBody>
      </p:sp>
      <p:sp>
        <p:nvSpPr>
          <p:cNvPr id="3" name="Content Placeholder 2">
            <a:extLst>
              <a:ext uri="{FF2B5EF4-FFF2-40B4-BE49-F238E27FC236}">
                <a16:creationId xmlns:a16="http://schemas.microsoft.com/office/drawing/2014/main" id="{62FD9CBF-F1E7-29B9-AAD5-517F70C36F02}"/>
              </a:ext>
            </a:extLst>
          </p:cNvPr>
          <p:cNvSpPr>
            <a:spLocks noGrp="1"/>
          </p:cNvSpPr>
          <p:nvPr>
            <p:ph sz="half" idx="1"/>
          </p:nvPr>
        </p:nvSpPr>
        <p:spPr/>
        <p:txBody>
          <a:bodyPr>
            <a:normAutofit fontScale="92500" lnSpcReduction="20000"/>
          </a:bodyPr>
          <a:lstStyle/>
          <a:p>
            <a:r>
              <a:rPr lang="en-US" dirty="0"/>
              <a:t>11.24 The driving hammer and associated rigging shall be inspected at least once every shift by a competent person. </a:t>
            </a:r>
          </a:p>
          <a:p>
            <a:r>
              <a:rPr lang="en-US" dirty="0"/>
              <a:t>All retaining bolts, cable clamps, cables, cushion pads and blocks, fuel lines, rail bolts, cocking and trip mechanisms, fuel pumps, injectors, drive head retaining pins, jaw assemblies, and/or other items required by the manufacturer shall be inspected and adjusted to maintain proper functional capacities. </a:t>
            </a:r>
          </a:p>
        </p:txBody>
      </p:sp>
      <p:pic>
        <p:nvPicPr>
          <p:cNvPr id="5" name="Content Placeholder 4">
            <a:extLst>
              <a:ext uri="{FF2B5EF4-FFF2-40B4-BE49-F238E27FC236}">
                <a16:creationId xmlns:a16="http://schemas.microsoft.com/office/drawing/2014/main" id="{BFAA430C-A973-EC90-2111-84D373C5BD5A}"/>
              </a:ext>
            </a:extLst>
          </p:cNvPr>
          <p:cNvPicPr>
            <a:picLocks noGrp="1" noChangeAspect="1"/>
          </p:cNvPicPr>
          <p:nvPr>
            <p:ph sz="half" idx="2"/>
          </p:nvPr>
        </p:nvPicPr>
        <p:blipFill>
          <a:blip r:embed="rId2"/>
          <a:stretch>
            <a:fillRect/>
          </a:stretch>
        </p:blipFill>
        <p:spPr>
          <a:xfrm>
            <a:off x="6435306" y="180244"/>
            <a:ext cx="3894108" cy="5798835"/>
          </a:xfrm>
          <a:prstGeom prst="rect">
            <a:avLst/>
          </a:prstGeom>
        </p:spPr>
      </p:pic>
    </p:spTree>
    <p:extLst>
      <p:ext uri="{BB962C8B-B14F-4D97-AF65-F5344CB8AC3E}">
        <p14:creationId xmlns:p14="http://schemas.microsoft.com/office/powerpoint/2010/main" val="3537210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10B7D-B53A-FB69-1E50-8944B03CCF31}"/>
              </a:ext>
            </a:extLst>
          </p:cNvPr>
          <p:cNvSpPr>
            <a:spLocks noGrp="1"/>
          </p:cNvSpPr>
          <p:nvPr>
            <p:ph type="title"/>
          </p:nvPr>
        </p:nvSpPr>
        <p:spPr/>
        <p:txBody>
          <a:bodyPr/>
          <a:lstStyle/>
          <a:p>
            <a:r>
              <a:rPr lang="en-US" dirty="0"/>
              <a:t>ANSI A10.19</a:t>
            </a:r>
          </a:p>
        </p:txBody>
      </p:sp>
      <p:sp>
        <p:nvSpPr>
          <p:cNvPr id="3" name="Content Placeholder 2">
            <a:extLst>
              <a:ext uri="{FF2B5EF4-FFF2-40B4-BE49-F238E27FC236}">
                <a16:creationId xmlns:a16="http://schemas.microsoft.com/office/drawing/2014/main" id="{62FD9CBF-F1E7-29B9-AAD5-517F70C36F02}"/>
              </a:ext>
            </a:extLst>
          </p:cNvPr>
          <p:cNvSpPr>
            <a:spLocks noGrp="1"/>
          </p:cNvSpPr>
          <p:nvPr>
            <p:ph sz="half" idx="1"/>
          </p:nvPr>
        </p:nvSpPr>
        <p:spPr/>
        <p:txBody>
          <a:bodyPr>
            <a:normAutofit fontScale="85000" lnSpcReduction="20000"/>
          </a:bodyPr>
          <a:lstStyle/>
          <a:p>
            <a:r>
              <a:rPr lang="en-US" dirty="0"/>
              <a:t>21.4 When piles are extracted with a vibratory or impact pile hammer suspended from a crane: </a:t>
            </a:r>
          </a:p>
          <a:p>
            <a:r>
              <a:rPr lang="en-US" dirty="0"/>
              <a:t>1. The piling contractor shall follow the crane manufacturer’s required procedures for this operation. </a:t>
            </a:r>
          </a:p>
          <a:p>
            <a:r>
              <a:rPr lang="en-US" dirty="0"/>
              <a:t>At no time shall the crane’s lifting capacity for the full working radius of the extraction operation be exceeded. </a:t>
            </a:r>
          </a:p>
          <a:p>
            <a:r>
              <a:rPr lang="en-US" dirty="0"/>
              <a:t>The rated capacity of the vibratory or impact pile hammer’s suspension and rigging shall not be exceeded. The hammer manufacturer’s recommendations for extracting piling shall be observed at all times.</a:t>
            </a:r>
          </a:p>
        </p:txBody>
      </p:sp>
      <p:pic>
        <p:nvPicPr>
          <p:cNvPr id="5" name="Content Placeholder 4">
            <a:extLst>
              <a:ext uri="{FF2B5EF4-FFF2-40B4-BE49-F238E27FC236}">
                <a16:creationId xmlns:a16="http://schemas.microsoft.com/office/drawing/2014/main" id="{762C339C-9DBA-8DC6-1D58-87D7BDDB4DBA}"/>
              </a:ext>
            </a:extLst>
          </p:cNvPr>
          <p:cNvPicPr>
            <a:picLocks noGrp="1" noChangeAspect="1"/>
          </p:cNvPicPr>
          <p:nvPr>
            <p:ph sz="half" idx="2"/>
          </p:nvPr>
        </p:nvPicPr>
        <p:blipFill>
          <a:blip r:embed="rId2"/>
          <a:stretch>
            <a:fillRect/>
          </a:stretch>
        </p:blipFill>
        <p:spPr>
          <a:xfrm>
            <a:off x="7421766" y="2813581"/>
            <a:ext cx="3627144" cy="2716857"/>
          </a:xfrm>
          <a:prstGeom prst="rect">
            <a:avLst/>
          </a:prstGeom>
        </p:spPr>
      </p:pic>
    </p:spTree>
    <p:extLst>
      <p:ext uri="{BB962C8B-B14F-4D97-AF65-F5344CB8AC3E}">
        <p14:creationId xmlns:p14="http://schemas.microsoft.com/office/powerpoint/2010/main" val="3386338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4038600" cy="1143000"/>
          </a:xfrm>
        </p:spPr>
        <p:txBody>
          <a:bodyPr/>
          <a:lstStyle/>
          <a:p>
            <a:r>
              <a:rPr lang="en-US" dirty="0"/>
              <a:t>July 2016</a:t>
            </a:r>
          </a:p>
        </p:txBody>
      </p:sp>
      <p:sp>
        <p:nvSpPr>
          <p:cNvPr id="4" name="Content Placeholder 3"/>
          <p:cNvSpPr>
            <a:spLocks noGrp="1"/>
          </p:cNvSpPr>
          <p:nvPr>
            <p:ph sz="half" idx="1"/>
          </p:nvPr>
        </p:nvSpPr>
        <p:spPr>
          <a:xfrm>
            <a:off x="1981200" y="1600200"/>
            <a:ext cx="4038600" cy="5105400"/>
          </a:xfrm>
        </p:spPr>
        <p:txBody>
          <a:bodyPr/>
          <a:lstStyle/>
          <a:p>
            <a:r>
              <a:rPr lang="en-US" dirty="0"/>
              <a:t>Tarrytown NY</a:t>
            </a:r>
          </a:p>
          <a:p>
            <a:r>
              <a:rPr lang="en-US" dirty="0"/>
              <a:t>Cuomo said the crane that collapsed had been using a vibratory hammer to drive in pilings when it "had an issue" that caused its boom to fall onto the existing bridge nearby. </a:t>
            </a:r>
          </a:p>
          <a:p>
            <a:r>
              <a:rPr lang="en-US" dirty="0"/>
              <a:t>Manitowoc MLC 300</a:t>
            </a:r>
          </a:p>
        </p:txBody>
      </p:sp>
      <p:pic>
        <p:nvPicPr>
          <p:cNvPr id="7" name="Picture 6"/>
          <p:cNvPicPr>
            <a:picLocks noChangeAspect="1"/>
          </p:cNvPicPr>
          <p:nvPr/>
        </p:nvPicPr>
        <p:blipFill>
          <a:blip r:embed="rId3"/>
          <a:stretch>
            <a:fillRect/>
          </a:stretch>
        </p:blipFill>
        <p:spPr>
          <a:xfrm>
            <a:off x="6027234" y="533400"/>
            <a:ext cx="4038600" cy="2692400"/>
          </a:xfrm>
          <a:prstGeom prst="rect">
            <a:avLst/>
          </a:prstGeom>
        </p:spPr>
      </p:pic>
      <p:pic>
        <p:nvPicPr>
          <p:cNvPr id="9" name="Content Placeholder 8"/>
          <p:cNvPicPr>
            <a:picLocks noGrp="1" noChangeAspect="1"/>
          </p:cNvPicPr>
          <p:nvPr>
            <p:ph sz="half" idx="2"/>
          </p:nvPr>
        </p:nvPicPr>
        <p:blipFill>
          <a:blip r:embed="rId4"/>
          <a:stretch>
            <a:fillRect/>
          </a:stretch>
        </p:blipFill>
        <p:spPr>
          <a:xfrm>
            <a:off x="6027234" y="3429000"/>
            <a:ext cx="4038600" cy="2275078"/>
          </a:xfrm>
          <a:prstGeom prst="rect">
            <a:avLst/>
          </a:prstGeom>
        </p:spPr>
      </p:pic>
      <p:sp>
        <p:nvSpPr>
          <p:cNvPr id="3" name="TextBox 2"/>
          <p:cNvSpPr txBox="1"/>
          <p:nvPr/>
        </p:nvSpPr>
        <p:spPr>
          <a:xfrm>
            <a:off x="6019800" y="6019800"/>
            <a:ext cx="4046034" cy="369332"/>
          </a:xfrm>
          <a:prstGeom prst="rect">
            <a:avLst/>
          </a:prstGeom>
          <a:noFill/>
        </p:spPr>
        <p:txBody>
          <a:bodyPr wrap="square" rtlCol="0">
            <a:spAutoFit/>
          </a:bodyPr>
          <a:lstStyle/>
          <a:p>
            <a:r>
              <a:rPr lang="en-US" dirty="0"/>
              <a:t>Soft spot for the pile? </a:t>
            </a:r>
          </a:p>
        </p:txBody>
      </p:sp>
    </p:spTree>
    <p:extLst>
      <p:ext uri="{BB962C8B-B14F-4D97-AF65-F5344CB8AC3E}">
        <p14:creationId xmlns:p14="http://schemas.microsoft.com/office/powerpoint/2010/main" val="8280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10B7D-B53A-FB69-1E50-8944B03CCF31}"/>
              </a:ext>
            </a:extLst>
          </p:cNvPr>
          <p:cNvSpPr>
            <a:spLocks noGrp="1"/>
          </p:cNvSpPr>
          <p:nvPr>
            <p:ph type="title"/>
          </p:nvPr>
        </p:nvSpPr>
        <p:spPr/>
        <p:txBody>
          <a:bodyPr/>
          <a:lstStyle/>
          <a:p>
            <a:r>
              <a:rPr lang="en-US" dirty="0"/>
              <a:t>ANSI A10.19</a:t>
            </a:r>
          </a:p>
        </p:txBody>
      </p:sp>
      <p:sp>
        <p:nvSpPr>
          <p:cNvPr id="3" name="Content Placeholder 2">
            <a:extLst>
              <a:ext uri="{FF2B5EF4-FFF2-40B4-BE49-F238E27FC236}">
                <a16:creationId xmlns:a16="http://schemas.microsoft.com/office/drawing/2014/main" id="{62FD9CBF-F1E7-29B9-AAD5-517F70C36F02}"/>
              </a:ext>
            </a:extLst>
          </p:cNvPr>
          <p:cNvSpPr>
            <a:spLocks noGrp="1"/>
          </p:cNvSpPr>
          <p:nvPr>
            <p:ph sz="half" idx="1"/>
          </p:nvPr>
        </p:nvSpPr>
        <p:spPr/>
        <p:txBody>
          <a:bodyPr>
            <a:normAutofit fontScale="70000" lnSpcReduction="20000"/>
          </a:bodyPr>
          <a:lstStyle/>
          <a:p>
            <a:r>
              <a:rPr lang="en-US" dirty="0"/>
              <a:t>22. Training 22.1 Only personnel who have received instructions regarding the inspection, application, and operation of pile driving and extraction equipment, including recognition and avoidance of hazards associated with their operation, shall operate pile driving and extraction equipment. </a:t>
            </a:r>
          </a:p>
          <a:p>
            <a:r>
              <a:rPr lang="en-US" dirty="0"/>
              <a:t>The training shall be documented</a:t>
            </a:r>
          </a:p>
        </p:txBody>
      </p:sp>
      <p:sp>
        <p:nvSpPr>
          <p:cNvPr id="4" name="Content Placeholder 3">
            <a:extLst>
              <a:ext uri="{FF2B5EF4-FFF2-40B4-BE49-F238E27FC236}">
                <a16:creationId xmlns:a16="http://schemas.microsoft.com/office/drawing/2014/main" id="{7BB41D5D-E6E6-13CF-166C-FC74402D1205}"/>
              </a:ext>
            </a:extLst>
          </p:cNvPr>
          <p:cNvSpPr>
            <a:spLocks noGrp="1"/>
          </p:cNvSpPr>
          <p:nvPr>
            <p:ph sz="half" idx="2"/>
          </p:nvPr>
        </p:nvSpPr>
        <p:spPr/>
        <p:txBody>
          <a:bodyPr>
            <a:normAutofit fontScale="70000" lnSpcReduction="20000"/>
          </a:bodyPr>
          <a:lstStyle/>
          <a:p>
            <a:pPr>
              <a:buFont typeface="Wingdings" panose="05000000000000000000" pitchFamily="2" charset="2"/>
              <a:buChar char="q"/>
            </a:pPr>
            <a:r>
              <a:rPr lang="en-US" dirty="0"/>
              <a:t>1. The purpose, and required compliance with, equipment manuals. </a:t>
            </a:r>
          </a:p>
          <a:p>
            <a:pPr>
              <a:buFont typeface="Wingdings" panose="05000000000000000000" pitchFamily="2" charset="2"/>
              <a:buChar char="q"/>
            </a:pPr>
            <a:r>
              <a:rPr lang="en-US" dirty="0"/>
              <a:t>2. That operating manuals are an integral part of the pile driving and extraction equipment and must be properly stored in the equipment or made readily available for use. </a:t>
            </a:r>
          </a:p>
          <a:p>
            <a:pPr>
              <a:buFont typeface="Wingdings" panose="05000000000000000000" pitchFamily="2" charset="2"/>
              <a:buChar char="q"/>
            </a:pPr>
            <a:r>
              <a:rPr lang="en-US" dirty="0"/>
              <a:t>3. A documented pre-start inspection. </a:t>
            </a:r>
          </a:p>
          <a:p>
            <a:pPr>
              <a:buFont typeface="Wingdings" panose="05000000000000000000" pitchFamily="2" charset="2"/>
              <a:buChar char="q"/>
            </a:pPr>
            <a:r>
              <a:rPr lang="en-US" dirty="0"/>
              <a:t>4. Responsibilities associated with problems or malfunctions affecting the operation of the pile driving and extraction equipment. </a:t>
            </a:r>
          </a:p>
          <a:p>
            <a:pPr>
              <a:buFont typeface="Wingdings" panose="05000000000000000000" pitchFamily="2" charset="2"/>
              <a:buChar char="q"/>
            </a:pPr>
            <a:r>
              <a:rPr lang="en-US" dirty="0"/>
              <a:t>5. Factors affecting stability. </a:t>
            </a:r>
          </a:p>
          <a:p>
            <a:pPr>
              <a:buFont typeface="Wingdings" panose="05000000000000000000" pitchFamily="2" charset="2"/>
              <a:buChar char="q"/>
            </a:pPr>
            <a:r>
              <a:rPr lang="en-US" dirty="0"/>
              <a:t>6. The purpose of placards and decals.</a:t>
            </a:r>
          </a:p>
          <a:p>
            <a:pPr>
              <a:buFont typeface="Wingdings" panose="05000000000000000000" pitchFamily="2" charset="2"/>
              <a:buChar char="q"/>
            </a:pPr>
            <a:r>
              <a:rPr lang="en-US" dirty="0"/>
              <a:t> 7. Documented workplace inspection.</a:t>
            </a:r>
          </a:p>
        </p:txBody>
      </p:sp>
      <p:pic>
        <p:nvPicPr>
          <p:cNvPr id="5" name="Picture 4">
            <a:extLst>
              <a:ext uri="{FF2B5EF4-FFF2-40B4-BE49-F238E27FC236}">
                <a16:creationId xmlns:a16="http://schemas.microsoft.com/office/drawing/2014/main" id="{370712EC-46A5-D2FB-F8AA-3C27430FB870}"/>
              </a:ext>
            </a:extLst>
          </p:cNvPr>
          <p:cNvPicPr>
            <a:picLocks noChangeAspect="1"/>
          </p:cNvPicPr>
          <p:nvPr/>
        </p:nvPicPr>
        <p:blipFill>
          <a:blip r:embed="rId2"/>
          <a:stretch>
            <a:fillRect/>
          </a:stretch>
        </p:blipFill>
        <p:spPr>
          <a:xfrm>
            <a:off x="1204912" y="4001294"/>
            <a:ext cx="3548965" cy="2658298"/>
          </a:xfrm>
          <a:prstGeom prst="rect">
            <a:avLst/>
          </a:prstGeom>
        </p:spPr>
      </p:pic>
    </p:spTree>
    <p:extLst>
      <p:ext uri="{BB962C8B-B14F-4D97-AF65-F5344CB8AC3E}">
        <p14:creationId xmlns:p14="http://schemas.microsoft.com/office/powerpoint/2010/main" val="2558651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1DE70-120E-F3B5-231A-3EF9B50A62E9}"/>
              </a:ext>
            </a:extLst>
          </p:cNvPr>
          <p:cNvSpPr>
            <a:spLocks noGrp="1"/>
          </p:cNvSpPr>
          <p:nvPr>
            <p:ph type="title"/>
          </p:nvPr>
        </p:nvSpPr>
        <p:spPr/>
        <p:txBody>
          <a:bodyPr/>
          <a:lstStyle/>
          <a:p>
            <a:r>
              <a:rPr lang="en-US" dirty="0"/>
              <a:t>December 2018</a:t>
            </a:r>
          </a:p>
        </p:txBody>
      </p:sp>
      <p:sp>
        <p:nvSpPr>
          <p:cNvPr id="3" name="Content Placeholder 2">
            <a:extLst>
              <a:ext uri="{FF2B5EF4-FFF2-40B4-BE49-F238E27FC236}">
                <a16:creationId xmlns:a16="http://schemas.microsoft.com/office/drawing/2014/main" id="{430F9379-194F-33FA-EDDB-FB53E36D237C}"/>
              </a:ext>
            </a:extLst>
          </p:cNvPr>
          <p:cNvSpPr>
            <a:spLocks noGrp="1"/>
          </p:cNvSpPr>
          <p:nvPr>
            <p:ph sz="half" idx="1"/>
          </p:nvPr>
        </p:nvSpPr>
        <p:spPr/>
        <p:txBody>
          <a:bodyPr/>
          <a:lstStyle/>
          <a:p>
            <a:r>
              <a:rPr lang="en-US" sz="2400" b="0" i="0" dirty="0">
                <a:solidFill>
                  <a:srgbClr val="000000"/>
                </a:solidFill>
                <a:effectLst/>
              </a:rPr>
              <a:t>At 9:30 a.m. on December 13, 2018, an employee was in a work area when some pile driving equipment and crane boom collapsed. </a:t>
            </a:r>
          </a:p>
          <a:p>
            <a:r>
              <a:rPr lang="en-US" sz="2400" b="0" i="0" dirty="0">
                <a:solidFill>
                  <a:srgbClr val="000000"/>
                </a:solidFill>
                <a:effectLst/>
              </a:rPr>
              <a:t>The employee was struck in the head by the pile driving equipment and was hospitalized with head trauma</a:t>
            </a:r>
            <a:r>
              <a:rPr lang="en-US" b="0" i="0" dirty="0">
                <a:solidFill>
                  <a:srgbClr val="000000"/>
                </a:solidFill>
                <a:effectLst/>
                <a:latin typeface="Source Sans Pro Web"/>
              </a:rPr>
              <a:t>.</a:t>
            </a:r>
            <a:endParaRPr lang="en-US" dirty="0"/>
          </a:p>
        </p:txBody>
      </p:sp>
      <p:sp>
        <p:nvSpPr>
          <p:cNvPr id="4" name="Content Placeholder 3">
            <a:extLst>
              <a:ext uri="{FF2B5EF4-FFF2-40B4-BE49-F238E27FC236}">
                <a16:creationId xmlns:a16="http://schemas.microsoft.com/office/drawing/2014/main" id="{2A318BEB-FC22-B705-AEF5-54395CF2E9A1}"/>
              </a:ext>
            </a:extLst>
          </p:cNvPr>
          <p:cNvSpPr>
            <a:spLocks noGrp="1"/>
          </p:cNvSpPr>
          <p:nvPr>
            <p:ph sz="half" idx="2"/>
          </p:nvPr>
        </p:nvSpPr>
        <p:spPr/>
        <p:txBody>
          <a:bodyPr>
            <a:normAutofit/>
          </a:bodyPr>
          <a:lstStyle/>
          <a:p>
            <a:r>
              <a:rPr lang="en-US" sz="2400" dirty="0"/>
              <a:t>OSHA Cited 1926.1417 </a:t>
            </a:r>
          </a:p>
          <a:p>
            <a:r>
              <a:rPr lang="en-US" sz="2400" b="0" i="0" dirty="0">
                <a:solidFill>
                  <a:srgbClr val="212121"/>
                </a:solidFill>
                <a:effectLst/>
                <a:latin typeface="Source Sans Pro" panose="020B0503030403020204" pitchFamily="34" charset="0"/>
              </a:rPr>
              <a:t>The equipment must not be used to drag or pull loads sideways.</a:t>
            </a:r>
            <a:endParaRPr lang="en-US" sz="2400" dirty="0"/>
          </a:p>
        </p:txBody>
      </p:sp>
      <p:pic>
        <p:nvPicPr>
          <p:cNvPr id="5" name="Picture 4">
            <a:extLst>
              <a:ext uri="{FF2B5EF4-FFF2-40B4-BE49-F238E27FC236}">
                <a16:creationId xmlns:a16="http://schemas.microsoft.com/office/drawing/2014/main" id="{D364C614-B6FD-BDB5-ACC4-79DD32C49BAA}"/>
              </a:ext>
            </a:extLst>
          </p:cNvPr>
          <p:cNvPicPr>
            <a:picLocks noChangeAspect="1"/>
          </p:cNvPicPr>
          <p:nvPr/>
        </p:nvPicPr>
        <p:blipFill>
          <a:blip r:embed="rId2"/>
          <a:stretch>
            <a:fillRect/>
          </a:stretch>
        </p:blipFill>
        <p:spPr>
          <a:xfrm>
            <a:off x="7348537" y="3861577"/>
            <a:ext cx="4597031" cy="2631297"/>
          </a:xfrm>
          <a:prstGeom prst="rect">
            <a:avLst/>
          </a:prstGeom>
        </p:spPr>
      </p:pic>
    </p:spTree>
    <p:extLst>
      <p:ext uri="{BB962C8B-B14F-4D97-AF65-F5344CB8AC3E}">
        <p14:creationId xmlns:p14="http://schemas.microsoft.com/office/powerpoint/2010/main" val="4267812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0D8DE-E8BE-D498-94CD-138C44FF6C82}"/>
              </a:ext>
            </a:extLst>
          </p:cNvPr>
          <p:cNvSpPr>
            <a:spLocks noGrp="1"/>
          </p:cNvSpPr>
          <p:nvPr>
            <p:ph type="title"/>
          </p:nvPr>
        </p:nvSpPr>
        <p:spPr/>
        <p:txBody>
          <a:bodyPr/>
          <a:lstStyle/>
          <a:p>
            <a:r>
              <a:rPr lang="en-US" dirty="0"/>
              <a:t>September 2019</a:t>
            </a:r>
          </a:p>
        </p:txBody>
      </p:sp>
      <p:sp>
        <p:nvSpPr>
          <p:cNvPr id="3" name="Content Placeholder 2">
            <a:extLst>
              <a:ext uri="{FF2B5EF4-FFF2-40B4-BE49-F238E27FC236}">
                <a16:creationId xmlns:a16="http://schemas.microsoft.com/office/drawing/2014/main" id="{DB794189-53BC-0CEF-65CF-C6CACE4BE643}"/>
              </a:ext>
            </a:extLst>
          </p:cNvPr>
          <p:cNvSpPr>
            <a:spLocks noGrp="1"/>
          </p:cNvSpPr>
          <p:nvPr>
            <p:ph sz="half" idx="1"/>
          </p:nvPr>
        </p:nvSpPr>
        <p:spPr/>
        <p:txBody>
          <a:bodyPr>
            <a:normAutofit/>
          </a:bodyPr>
          <a:lstStyle/>
          <a:p>
            <a:r>
              <a:rPr lang="en-US" sz="2400" b="0" i="0" dirty="0">
                <a:solidFill>
                  <a:srgbClr val="000000"/>
                </a:solidFill>
                <a:effectLst/>
              </a:rPr>
              <a:t>At 2:00 p.m. on September 13, 2019, an employee was at a construction site conducting a quality check on a piling being driven into the ground. </a:t>
            </a:r>
          </a:p>
          <a:p>
            <a:r>
              <a:rPr lang="en-US" sz="2400" b="0" i="0" dirty="0">
                <a:solidFill>
                  <a:srgbClr val="000000"/>
                </a:solidFill>
                <a:effectLst/>
              </a:rPr>
              <a:t>A 7,000 lb. pipe section rolled and struck the employee's legs. </a:t>
            </a:r>
          </a:p>
          <a:p>
            <a:r>
              <a:rPr lang="en-US" sz="2400" b="0" i="0" dirty="0">
                <a:solidFill>
                  <a:srgbClr val="000000"/>
                </a:solidFill>
                <a:effectLst/>
              </a:rPr>
              <a:t>The employee was hospitalized to treat a fractured leg.</a:t>
            </a:r>
            <a:endParaRPr lang="en-US" sz="2400" dirty="0"/>
          </a:p>
        </p:txBody>
      </p:sp>
      <p:pic>
        <p:nvPicPr>
          <p:cNvPr id="5" name="Content Placeholder 4">
            <a:extLst>
              <a:ext uri="{FF2B5EF4-FFF2-40B4-BE49-F238E27FC236}">
                <a16:creationId xmlns:a16="http://schemas.microsoft.com/office/drawing/2014/main" id="{D91E8120-4A44-94A4-2EE0-3F58450F9A1F}"/>
              </a:ext>
            </a:extLst>
          </p:cNvPr>
          <p:cNvPicPr>
            <a:picLocks noGrp="1" noChangeAspect="1"/>
          </p:cNvPicPr>
          <p:nvPr>
            <p:ph sz="half" idx="2"/>
          </p:nvPr>
        </p:nvPicPr>
        <p:blipFill>
          <a:blip r:embed="rId2"/>
          <a:stretch>
            <a:fillRect/>
          </a:stretch>
        </p:blipFill>
        <p:spPr>
          <a:xfrm>
            <a:off x="6292895" y="1474653"/>
            <a:ext cx="5060905" cy="3614932"/>
          </a:xfrm>
          <a:prstGeom prst="rect">
            <a:avLst/>
          </a:prstGeom>
        </p:spPr>
      </p:pic>
    </p:spTree>
    <p:extLst>
      <p:ext uri="{BB962C8B-B14F-4D97-AF65-F5344CB8AC3E}">
        <p14:creationId xmlns:p14="http://schemas.microsoft.com/office/powerpoint/2010/main" val="3444209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0D8DE-E8BE-D498-94CD-138C44FF6C82}"/>
              </a:ext>
            </a:extLst>
          </p:cNvPr>
          <p:cNvSpPr>
            <a:spLocks noGrp="1"/>
          </p:cNvSpPr>
          <p:nvPr>
            <p:ph type="title"/>
          </p:nvPr>
        </p:nvSpPr>
        <p:spPr/>
        <p:txBody>
          <a:bodyPr/>
          <a:lstStyle/>
          <a:p>
            <a:r>
              <a:rPr lang="en-US" dirty="0"/>
              <a:t>September 2014</a:t>
            </a:r>
          </a:p>
        </p:txBody>
      </p:sp>
      <p:sp>
        <p:nvSpPr>
          <p:cNvPr id="3" name="Content Placeholder 2">
            <a:extLst>
              <a:ext uri="{FF2B5EF4-FFF2-40B4-BE49-F238E27FC236}">
                <a16:creationId xmlns:a16="http://schemas.microsoft.com/office/drawing/2014/main" id="{DB794189-53BC-0CEF-65CF-C6CACE4BE643}"/>
              </a:ext>
            </a:extLst>
          </p:cNvPr>
          <p:cNvSpPr>
            <a:spLocks noGrp="1"/>
          </p:cNvSpPr>
          <p:nvPr>
            <p:ph sz="half" idx="1"/>
          </p:nvPr>
        </p:nvSpPr>
        <p:spPr>
          <a:xfrm>
            <a:off x="914400" y="1825625"/>
            <a:ext cx="5181600" cy="4351338"/>
          </a:xfrm>
        </p:spPr>
        <p:txBody>
          <a:bodyPr>
            <a:normAutofit fontScale="85000" lnSpcReduction="10000"/>
          </a:bodyPr>
          <a:lstStyle/>
          <a:p>
            <a:r>
              <a:rPr lang="en-US" sz="2400" b="0" i="0" dirty="0">
                <a:solidFill>
                  <a:srgbClr val="000000"/>
                </a:solidFill>
                <a:effectLst/>
              </a:rPr>
              <a:t>Melanie Lane Bridge over Whippany River, East Hanover, NJ On or about 9/9/2014 an employee sustained serious injury when struck by a 32 foot long by 42 inch wide steel sheet piling weighing 2,619 pounds. </a:t>
            </a:r>
          </a:p>
          <a:p>
            <a:r>
              <a:rPr lang="en-US" sz="2400" b="0" i="0" dirty="0">
                <a:solidFill>
                  <a:srgbClr val="000000"/>
                </a:solidFill>
                <a:effectLst/>
              </a:rPr>
              <a:t>The employer failed to properly secure the sheet piling from falling during pile driving activities. </a:t>
            </a:r>
          </a:p>
          <a:p>
            <a:r>
              <a:rPr lang="en-US" sz="2400" b="0" i="0" dirty="0">
                <a:solidFill>
                  <a:srgbClr val="000000"/>
                </a:solidFill>
                <a:effectLst/>
              </a:rPr>
              <a:t>Follow all manufacturer requirements for the installation and use of Dawson Construction Plant LTD EMV-450 JIC Excavator Mounted Vibrator Operators Instruction to include but not limited to: 1) Section 5.2 which requires the correct installation and use of a lifting chain and chain holder/lock during pile driving operations.</a:t>
            </a:r>
            <a:endParaRPr lang="en-US" sz="3200" dirty="0"/>
          </a:p>
        </p:txBody>
      </p:sp>
      <p:pic>
        <p:nvPicPr>
          <p:cNvPr id="5" name="Content Placeholder 4">
            <a:extLst>
              <a:ext uri="{FF2B5EF4-FFF2-40B4-BE49-F238E27FC236}">
                <a16:creationId xmlns:a16="http://schemas.microsoft.com/office/drawing/2014/main" id="{FCDA1751-7F72-7832-C2E2-B7FC00FDABAA}"/>
              </a:ext>
            </a:extLst>
          </p:cNvPr>
          <p:cNvPicPr>
            <a:picLocks noGrp="1" noChangeAspect="1"/>
          </p:cNvPicPr>
          <p:nvPr>
            <p:ph sz="half" idx="2"/>
          </p:nvPr>
        </p:nvPicPr>
        <p:blipFill>
          <a:blip r:embed="rId2"/>
          <a:stretch>
            <a:fillRect/>
          </a:stretch>
        </p:blipFill>
        <p:spPr>
          <a:xfrm>
            <a:off x="6728530" y="1825625"/>
            <a:ext cx="3571860" cy="3571860"/>
          </a:xfrm>
          <a:prstGeom prst="rect">
            <a:avLst/>
          </a:prstGeom>
        </p:spPr>
      </p:pic>
    </p:spTree>
    <p:extLst>
      <p:ext uri="{BB962C8B-B14F-4D97-AF65-F5344CB8AC3E}">
        <p14:creationId xmlns:p14="http://schemas.microsoft.com/office/powerpoint/2010/main" val="841430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4BA55-FB98-7414-68A6-A16D895B6B0D}"/>
              </a:ext>
            </a:extLst>
          </p:cNvPr>
          <p:cNvSpPr>
            <a:spLocks noGrp="1"/>
          </p:cNvSpPr>
          <p:nvPr>
            <p:ph type="title"/>
          </p:nvPr>
        </p:nvSpPr>
        <p:spPr/>
        <p:txBody>
          <a:bodyPr/>
          <a:lstStyle/>
          <a:p>
            <a:r>
              <a:rPr lang="en-US" dirty="0"/>
              <a:t>November 2010</a:t>
            </a:r>
          </a:p>
        </p:txBody>
      </p:sp>
      <p:sp>
        <p:nvSpPr>
          <p:cNvPr id="3" name="Content Placeholder 2">
            <a:extLst>
              <a:ext uri="{FF2B5EF4-FFF2-40B4-BE49-F238E27FC236}">
                <a16:creationId xmlns:a16="http://schemas.microsoft.com/office/drawing/2014/main" id="{1598AA9B-4A21-9E12-3C04-D5BC592512FB}"/>
              </a:ext>
            </a:extLst>
          </p:cNvPr>
          <p:cNvSpPr>
            <a:spLocks noGrp="1"/>
          </p:cNvSpPr>
          <p:nvPr>
            <p:ph sz="half" idx="1"/>
          </p:nvPr>
        </p:nvSpPr>
        <p:spPr/>
        <p:txBody>
          <a:bodyPr>
            <a:normAutofit fontScale="77500" lnSpcReduction="20000"/>
          </a:bodyPr>
          <a:lstStyle/>
          <a:p>
            <a:r>
              <a:rPr lang="en-US" b="0" i="0" dirty="0">
                <a:solidFill>
                  <a:srgbClr val="000000"/>
                </a:solidFill>
                <a:effectLst/>
              </a:rPr>
              <a:t>November 16, 2011, at the construction site of the </a:t>
            </a:r>
            <a:r>
              <a:rPr lang="en-US" b="0" i="0" dirty="0" err="1">
                <a:solidFill>
                  <a:srgbClr val="000000"/>
                </a:solidFill>
                <a:effectLst/>
              </a:rPr>
              <a:t>Caminada</a:t>
            </a:r>
            <a:r>
              <a:rPr lang="en-US" b="0" i="0" dirty="0">
                <a:solidFill>
                  <a:srgbClr val="000000"/>
                </a:solidFill>
                <a:effectLst/>
              </a:rPr>
              <a:t> Bay Bridge, Grande Isle, Louisiana. </a:t>
            </a:r>
          </a:p>
          <a:p>
            <a:r>
              <a:rPr lang="en-US" b="0" i="0" dirty="0">
                <a:solidFill>
                  <a:srgbClr val="000000"/>
                </a:solidFill>
                <a:effectLst/>
              </a:rPr>
              <a:t>An employee was performing pile driving operations, and a small structural member of the pile driving leads broke loose and struck him. </a:t>
            </a:r>
          </a:p>
          <a:p>
            <a:r>
              <a:rPr lang="en-US" b="0" i="0" dirty="0">
                <a:solidFill>
                  <a:srgbClr val="000000"/>
                </a:solidFill>
                <a:effectLst/>
              </a:rPr>
              <a:t>He was killed but the investigation was unable to determine for certain what caused the member to break from the leads.</a:t>
            </a:r>
            <a:endParaRPr lang="en-US" dirty="0"/>
          </a:p>
        </p:txBody>
      </p:sp>
      <p:sp>
        <p:nvSpPr>
          <p:cNvPr id="4" name="Content Placeholder 3">
            <a:extLst>
              <a:ext uri="{FF2B5EF4-FFF2-40B4-BE49-F238E27FC236}">
                <a16:creationId xmlns:a16="http://schemas.microsoft.com/office/drawing/2014/main" id="{34EDC698-E252-4101-0D28-3E8F40B72AC3}"/>
              </a:ext>
            </a:extLst>
          </p:cNvPr>
          <p:cNvSpPr>
            <a:spLocks noGrp="1"/>
          </p:cNvSpPr>
          <p:nvPr>
            <p:ph sz="half" idx="2"/>
          </p:nvPr>
        </p:nvSpPr>
        <p:spPr/>
        <p:txBody>
          <a:bodyPr>
            <a:normAutofit fontScale="77500" lnSpcReduction="20000"/>
          </a:bodyPr>
          <a:lstStyle/>
          <a:p>
            <a:r>
              <a:rPr lang="en-US" b="0" i="0" dirty="0">
                <a:solidFill>
                  <a:srgbClr val="000000"/>
                </a:solidFill>
                <a:effectLst/>
              </a:rPr>
              <a:t>Employees were operating pile driving equipment that had been modified by the employer without the consent of the manufacturer and/or a Professional Engineer (P.E.). </a:t>
            </a:r>
          </a:p>
          <a:p>
            <a:r>
              <a:rPr lang="en-US" b="0" i="0" dirty="0">
                <a:solidFill>
                  <a:srgbClr val="000000"/>
                </a:solidFill>
                <a:effectLst/>
              </a:rPr>
              <a:t>Employees were exposed to the hazard of being struck by falling equipment and materials in the event of a failure. </a:t>
            </a:r>
          </a:p>
          <a:p>
            <a:r>
              <a:rPr lang="en-US" b="0" i="0" dirty="0">
                <a:solidFill>
                  <a:srgbClr val="000000"/>
                </a:solidFill>
                <a:effectLst/>
              </a:rPr>
              <a:t>Among other feasible methods to correct the identified hazard, one method would be to obtain the recommendations of a Professional Engineer (P.E.) and/or the manufacturer prior to removing portions of and/or modifying the structural members of pile driving leads</a:t>
            </a:r>
            <a:endParaRPr lang="en-US" dirty="0"/>
          </a:p>
        </p:txBody>
      </p:sp>
      <p:pic>
        <p:nvPicPr>
          <p:cNvPr id="5" name="Picture 4">
            <a:extLst>
              <a:ext uri="{FF2B5EF4-FFF2-40B4-BE49-F238E27FC236}">
                <a16:creationId xmlns:a16="http://schemas.microsoft.com/office/drawing/2014/main" id="{42DADB5D-365B-AC38-032C-A976AE3BD8C0}"/>
              </a:ext>
            </a:extLst>
          </p:cNvPr>
          <p:cNvPicPr>
            <a:picLocks noChangeAspect="1"/>
          </p:cNvPicPr>
          <p:nvPr/>
        </p:nvPicPr>
        <p:blipFill>
          <a:blip r:embed="rId2"/>
          <a:stretch>
            <a:fillRect/>
          </a:stretch>
        </p:blipFill>
        <p:spPr>
          <a:xfrm>
            <a:off x="1956848" y="4568825"/>
            <a:ext cx="3440017" cy="2289175"/>
          </a:xfrm>
          <a:prstGeom prst="rect">
            <a:avLst/>
          </a:prstGeom>
        </p:spPr>
      </p:pic>
    </p:spTree>
    <p:extLst>
      <p:ext uri="{BB962C8B-B14F-4D97-AF65-F5344CB8AC3E}">
        <p14:creationId xmlns:p14="http://schemas.microsoft.com/office/powerpoint/2010/main" val="815430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8615" name="Rectangle 68614">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05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10" name="Title 1"/>
          <p:cNvSpPr>
            <a:spLocks noGrp="1"/>
          </p:cNvSpPr>
          <p:nvPr>
            <p:ph type="title"/>
          </p:nvPr>
        </p:nvSpPr>
        <p:spPr>
          <a:xfrm>
            <a:off x="9084774" y="635934"/>
            <a:ext cx="2613872" cy="4794567"/>
          </a:xfrm>
        </p:spPr>
        <p:txBody>
          <a:bodyPr vert="horz" lIns="91440" tIns="45720" rIns="91440" bIns="45720" rtlCol="0" anchor="ctr">
            <a:normAutofit/>
          </a:bodyPr>
          <a:lstStyle/>
          <a:p>
            <a:r>
              <a:rPr lang="en-US" altLang="en-US" sz="3600">
                <a:solidFill>
                  <a:srgbClr val="FFFFFF"/>
                </a:solidFill>
              </a:rPr>
              <a:t>Questions?</a:t>
            </a:r>
          </a:p>
        </p:txBody>
      </p:sp>
      <p:sp>
        <p:nvSpPr>
          <p:cNvPr id="68617"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673E1EBF-8958-3F2C-EB61-FD557A1FF5A5}"/>
              </a:ext>
            </a:extLst>
          </p:cNvPr>
          <p:cNvPicPr>
            <a:picLocks noGrp="1" noChangeAspect="1"/>
          </p:cNvPicPr>
          <p:nvPr>
            <p:ph sz="half" idx="2"/>
          </p:nvPr>
        </p:nvPicPr>
        <p:blipFill rotWithShape="1">
          <a:blip r:embed="rId2"/>
          <a:srcRect t="10705" r="1" b="9463"/>
          <a:stretch/>
        </p:blipFill>
        <p:spPr>
          <a:xfrm>
            <a:off x="976251" y="942538"/>
            <a:ext cx="7163222" cy="4808332"/>
          </a:xfrm>
          <a:prstGeom prst="rect">
            <a:avLst/>
          </a:prstGeom>
          <a:effectLst/>
        </p:spPr>
      </p:pic>
    </p:spTree>
    <p:extLst>
      <p:ext uri="{BB962C8B-B14F-4D97-AF65-F5344CB8AC3E}">
        <p14:creationId xmlns:p14="http://schemas.microsoft.com/office/powerpoint/2010/main" val="3445477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9086" y="381000"/>
            <a:ext cx="8310715" cy="6403140"/>
          </a:xfrm>
        </p:spPr>
      </p:pic>
      <p:sp>
        <p:nvSpPr>
          <p:cNvPr id="5" name="Title 4"/>
          <p:cNvSpPr>
            <a:spLocks noGrp="1"/>
          </p:cNvSpPr>
          <p:nvPr>
            <p:ph type="title"/>
          </p:nvPr>
        </p:nvSpPr>
        <p:spPr>
          <a:xfrm>
            <a:off x="7391400" y="0"/>
            <a:ext cx="2743200" cy="1143000"/>
          </a:xfrm>
        </p:spPr>
        <p:txBody>
          <a:bodyPr/>
          <a:lstStyle/>
          <a:p>
            <a:r>
              <a:rPr lang="en-US" dirty="0"/>
              <a:t>Jan 2017</a:t>
            </a:r>
          </a:p>
        </p:txBody>
      </p:sp>
    </p:spTree>
    <p:extLst>
      <p:ext uri="{BB962C8B-B14F-4D97-AF65-F5344CB8AC3E}">
        <p14:creationId xmlns:p14="http://schemas.microsoft.com/office/powerpoint/2010/main" val="3296128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5292"/>
            <a:ext cx="7566061" cy="1325563"/>
          </a:xfrm>
        </p:spPr>
        <p:txBody>
          <a:bodyPr/>
          <a:lstStyle/>
          <a:p>
            <a:r>
              <a:rPr lang="en-US" dirty="0"/>
              <a:t>Pile Driving Safety</a:t>
            </a:r>
          </a:p>
        </p:txBody>
      </p:sp>
      <p:sp>
        <p:nvSpPr>
          <p:cNvPr id="3" name="Content Placeholder 2"/>
          <p:cNvSpPr>
            <a:spLocks noGrp="1"/>
          </p:cNvSpPr>
          <p:nvPr>
            <p:ph sz="half" idx="1"/>
          </p:nvPr>
        </p:nvSpPr>
        <p:spPr>
          <a:xfrm>
            <a:off x="838200" y="1784525"/>
            <a:ext cx="5181600" cy="4351338"/>
          </a:xfrm>
        </p:spPr>
        <p:txBody>
          <a:bodyPr>
            <a:normAutofit/>
          </a:bodyPr>
          <a:lstStyle/>
          <a:p>
            <a:r>
              <a:rPr lang="en-US" dirty="0"/>
              <a:t>Issue?</a:t>
            </a:r>
          </a:p>
          <a:p>
            <a:endParaRPr lang="en-US" dirty="0"/>
          </a:p>
          <a:p>
            <a:r>
              <a:rPr lang="en-US" dirty="0"/>
              <a:t>Power lines!</a:t>
            </a:r>
          </a:p>
        </p:txBody>
      </p:sp>
      <p:sp>
        <p:nvSpPr>
          <p:cNvPr id="5" name="TextBox 4"/>
          <p:cNvSpPr txBox="1"/>
          <p:nvPr/>
        </p:nvSpPr>
        <p:spPr>
          <a:xfrm>
            <a:off x="10037852" y="268157"/>
            <a:ext cx="2034284" cy="369332"/>
          </a:xfrm>
          <a:prstGeom prst="rect">
            <a:avLst/>
          </a:prstGeom>
          <a:noFill/>
        </p:spPr>
        <p:txBody>
          <a:bodyPr wrap="square" rtlCol="0">
            <a:spAutoFit/>
          </a:bodyPr>
          <a:lstStyle/>
          <a:p>
            <a:r>
              <a:rPr lang="en-US" dirty="0"/>
              <a:t>1926.1408(b)</a:t>
            </a:r>
          </a:p>
        </p:txBody>
      </p:sp>
      <p:sp>
        <p:nvSpPr>
          <p:cNvPr id="8" name="TextBox 7"/>
          <p:cNvSpPr txBox="1"/>
          <p:nvPr/>
        </p:nvSpPr>
        <p:spPr>
          <a:xfrm>
            <a:off x="6172200" y="4885765"/>
            <a:ext cx="5181600" cy="369332"/>
          </a:xfrm>
          <a:prstGeom prst="rect">
            <a:avLst/>
          </a:prstGeom>
          <a:noFill/>
        </p:spPr>
        <p:txBody>
          <a:bodyPr wrap="square" rtlCol="0">
            <a:spAutoFit/>
          </a:bodyPr>
          <a:lstStyle/>
          <a:p>
            <a:r>
              <a:rPr lang="en-US" dirty="0"/>
              <a:t>St. Louis Aug 2015</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504063"/>
            <a:ext cx="5181600" cy="291465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5929" y="1504063"/>
            <a:ext cx="2885796" cy="5130304"/>
          </a:xfrm>
          <a:prstGeom prst="rect">
            <a:avLst/>
          </a:prstGeom>
        </p:spPr>
      </p:pic>
    </p:spTree>
    <p:extLst>
      <p:ext uri="{BB962C8B-B14F-4D97-AF65-F5344CB8AC3E}">
        <p14:creationId xmlns:p14="http://schemas.microsoft.com/office/powerpoint/2010/main" val="2997148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10B7D-B53A-FB69-1E50-8944B03CCF31}"/>
              </a:ext>
            </a:extLst>
          </p:cNvPr>
          <p:cNvSpPr>
            <a:spLocks noGrp="1"/>
          </p:cNvSpPr>
          <p:nvPr>
            <p:ph type="title"/>
          </p:nvPr>
        </p:nvSpPr>
        <p:spPr>
          <a:xfrm>
            <a:off x="481013" y="3752849"/>
            <a:ext cx="3290887" cy="2452687"/>
          </a:xfrm>
        </p:spPr>
        <p:txBody>
          <a:bodyPr vert="horz" lIns="91440" tIns="45720" rIns="91440" bIns="45720" rtlCol="0" anchor="ctr">
            <a:normAutofit/>
          </a:bodyPr>
          <a:lstStyle/>
          <a:p>
            <a:r>
              <a:rPr lang="en-US" sz="3600"/>
              <a:t>ANSI A10.19</a:t>
            </a:r>
          </a:p>
        </p:txBody>
      </p:sp>
      <p:pic>
        <p:nvPicPr>
          <p:cNvPr id="6" name="Content Placeholder 5">
            <a:extLst>
              <a:ext uri="{FF2B5EF4-FFF2-40B4-BE49-F238E27FC236}">
                <a16:creationId xmlns:a16="http://schemas.microsoft.com/office/drawing/2014/main" id="{1B4DF274-0FCF-D953-5C61-92D285E87799}"/>
              </a:ext>
            </a:extLst>
          </p:cNvPr>
          <p:cNvPicPr>
            <a:picLocks noGrp="1" noChangeAspect="1"/>
          </p:cNvPicPr>
          <p:nvPr>
            <p:ph sz="half" idx="2"/>
          </p:nvPr>
        </p:nvPicPr>
        <p:blipFill rotWithShape="1">
          <a:blip r:embed="rId2"/>
          <a:srcRect t="12797" b="12056"/>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62FD9CBF-F1E7-29B9-AAD5-517F70C36F02}"/>
              </a:ext>
            </a:extLst>
          </p:cNvPr>
          <p:cNvSpPr>
            <a:spLocks noGrp="1"/>
          </p:cNvSpPr>
          <p:nvPr>
            <p:ph sz="half" idx="1"/>
          </p:nvPr>
        </p:nvSpPr>
        <p:spPr>
          <a:xfrm>
            <a:off x="4223982" y="3752850"/>
            <a:ext cx="7485413" cy="2452687"/>
          </a:xfrm>
        </p:spPr>
        <p:txBody>
          <a:bodyPr vert="horz" lIns="91440" tIns="45720" rIns="91440" bIns="45720" rtlCol="0" anchor="ctr">
            <a:normAutofit/>
          </a:bodyPr>
          <a:lstStyle/>
          <a:p>
            <a:r>
              <a:rPr lang="en-US" sz="1800"/>
              <a:t>4.1 Prior to pile driving or extraction operations, a geotechnical report shall be developed to identify subsurface conditions and provide geotechnical conclusions and recommendations for design and construction of the project.</a:t>
            </a:r>
          </a:p>
        </p:txBody>
      </p:sp>
    </p:spTree>
    <p:extLst>
      <p:ext uri="{BB962C8B-B14F-4D97-AF65-F5344CB8AC3E}">
        <p14:creationId xmlns:p14="http://schemas.microsoft.com/office/powerpoint/2010/main" val="3155145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10B7D-B53A-FB69-1E50-8944B03CCF31}"/>
              </a:ext>
            </a:extLst>
          </p:cNvPr>
          <p:cNvSpPr>
            <a:spLocks noGrp="1"/>
          </p:cNvSpPr>
          <p:nvPr>
            <p:ph type="title"/>
          </p:nvPr>
        </p:nvSpPr>
        <p:spPr>
          <a:xfrm>
            <a:off x="481013" y="3752849"/>
            <a:ext cx="3290887" cy="2452687"/>
          </a:xfrm>
        </p:spPr>
        <p:txBody>
          <a:bodyPr vert="horz" lIns="91440" tIns="45720" rIns="91440" bIns="45720" rtlCol="0" anchor="ctr">
            <a:normAutofit/>
          </a:bodyPr>
          <a:lstStyle/>
          <a:p>
            <a:r>
              <a:rPr lang="en-US" sz="3600"/>
              <a:t>ANSI A10.19</a:t>
            </a:r>
          </a:p>
        </p:txBody>
      </p:sp>
      <p:pic>
        <p:nvPicPr>
          <p:cNvPr id="6" name="Content Placeholder 5">
            <a:extLst>
              <a:ext uri="{FF2B5EF4-FFF2-40B4-BE49-F238E27FC236}">
                <a16:creationId xmlns:a16="http://schemas.microsoft.com/office/drawing/2014/main" id="{E7D67938-2036-A2B2-05E6-A93664D791A8}"/>
              </a:ext>
            </a:extLst>
          </p:cNvPr>
          <p:cNvPicPr>
            <a:picLocks noGrp="1" noChangeAspect="1"/>
          </p:cNvPicPr>
          <p:nvPr>
            <p:ph sz="half" idx="2"/>
          </p:nvPr>
        </p:nvPicPr>
        <p:blipFill rotWithShape="1">
          <a:blip r:embed="rId2"/>
          <a:srcRect t="20830" b="9604"/>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62FD9CBF-F1E7-29B9-AAD5-517F70C36F02}"/>
              </a:ext>
            </a:extLst>
          </p:cNvPr>
          <p:cNvSpPr>
            <a:spLocks noGrp="1"/>
          </p:cNvSpPr>
          <p:nvPr>
            <p:ph sz="half" idx="1"/>
          </p:nvPr>
        </p:nvSpPr>
        <p:spPr>
          <a:xfrm>
            <a:off x="4223982" y="3752850"/>
            <a:ext cx="7485413" cy="2452687"/>
          </a:xfrm>
        </p:spPr>
        <p:txBody>
          <a:bodyPr vert="horz" lIns="91440" tIns="45720" rIns="91440" bIns="45720" rtlCol="0" anchor="ctr">
            <a:normAutofit/>
          </a:bodyPr>
          <a:lstStyle/>
          <a:p>
            <a:r>
              <a:rPr lang="en-US" sz="1800"/>
              <a:t>4.2 A site safety plan shall be prepared by the project constructor in conjunction with the pile driving contractor and shall be reviewed with all employees involved in or exposed to the pile driving operations on the project.</a:t>
            </a:r>
          </a:p>
        </p:txBody>
      </p:sp>
    </p:spTree>
    <p:extLst>
      <p:ext uri="{BB962C8B-B14F-4D97-AF65-F5344CB8AC3E}">
        <p14:creationId xmlns:p14="http://schemas.microsoft.com/office/powerpoint/2010/main" val="972665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10B7D-B53A-FB69-1E50-8944B03CCF31}"/>
              </a:ext>
            </a:extLst>
          </p:cNvPr>
          <p:cNvSpPr>
            <a:spLocks noGrp="1"/>
          </p:cNvSpPr>
          <p:nvPr>
            <p:ph type="title"/>
          </p:nvPr>
        </p:nvSpPr>
        <p:spPr/>
        <p:txBody>
          <a:bodyPr/>
          <a:lstStyle/>
          <a:p>
            <a:r>
              <a:rPr lang="en-US" dirty="0"/>
              <a:t>ANSI A10.19</a:t>
            </a:r>
          </a:p>
        </p:txBody>
      </p:sp>
      <p:sp>
        <p:nvSpPr>
          <p:cNvPr id="3" name="Content Placeholder 2">
            <a:extLst>
              <a:ext uri="{FF2B5EF4-FFF2-40B4-BE49-F238E27FC236}">
                <a16:creationId xmlns:a16="http://schemas.microsoft.com/office/drawing/2014/main" id="{62FD9CBF-F1E7-29B9-AAD5-517F70C36F02}"/>
              </a:ext>
            </a:extLst>
          </p:cNvPr>
          <p:cNvSpPr>
            <a:spLocks noGrp="1"/>
          </p:cNvSpPr>
          <p:nvPr>
            <p:ph sz="half" idx="1"/>
          </p:nvPr>
        </p:nvSpPr>
        <p:spPr/>
        <p:txBody>
          <a:bodyPr/>
          <a:lstStyle/>
          <a:p>
            <a:r>
              <a:rPr lang="en-US" dirty="0"/>
              <a:t>4.4.1 The project constructor shall: 1. Inform the pile contractor of the depths and locations of subsurface hazards (such as voids, tanks, utilities) where pile driving equipment will be used. </a:t>
            </a:r>
          </a:p>
        </p:txBody>
      </p:sp>
      <p:pic>
        <p:nvPicPr>
          <p:cNvPr id="6" name="Content Placeholder 5">
            <a:extLst>
              <a:ext uri="{FF2B5EF4-FFF2-40B4-BE49-F238E27FC236}">
                <a16:creationId xmlns:a16="http://schemas.microsoft.com/office/drawing/2014/main" id="{71AFF3C2-A40B-F296-7148-148939431537}"/>
              </a:ext>
            </a:extLst>
          </p:cNvPr>
          <p:cNvPicPr>
            <a:picLocks noGrp="1" noChangeAspect="1"/>
          </p:cNvPicPr>
          <p:nvPr>
            <p:ph sz="half" idx="2"/>
          </p:nvPr>
        </p:nvPicPr>
        <p:blipFill>
          <a:blip r:embed="rId2"/>
          <a:stretch>
            <a:fillRect/>
          </a:stretch>
        </p:blipFill>
        <p:spPr>
          <a:xfrm>
            <a:off x="6482751" y="1094034"/>
            <a:ext cx="5181600" cy="2907260"/>
          </a:xfrm>
        </p:spPr>
      </p:pic>
    </p:spTree>
    <p:extLst>
      <p:ext uri="{BB962C8B-B14F-4D97-AF65-F5344CB8AC3E}">
        <p14:creationId xmlns:p14="http://schemas.microsoft.com/office/powerpoint/2010/main" val="3234309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10B7D-B53A-FB69-1E50-8944B03CCF31}"/>
              </a:ext>
            </a:extLst>
          </p:cNvPr>
          <p:cNvSpPr>
            <a:spLocks noGrp="1"/>
          </p:cNvSpPr>
          <p:nvPr>
            <p:ph type="title"/>
          </p:nvPr>
        </p:nvSpPr>
        <p:spPr/>
        <p:txBody>
          <a:bodyPr/>
          <a:lstStyle/>
          <a:p>
            <a:r>
              <a:rPr lang="en-US" dirty="0"/>
              <a:t>ANSI A10.19</a:t>
            </a:r>
          </a:p>
        </p:txBody>
      </p:sp>
      <p:sp>
        <p:nvSpPr>
          <p:cNvPr id="3" name="Content Placeholder 2">
            <a:extLst>
              <a:ext uri="{FF2B5EF4-FFF2-40B4-BE49-F238E27FC236}">
                <a16:creationId xmlns:a16="http://schemas.microsoft.com/office/drawing/2014/main" id="{62FD9CBF-F1E7-29B9-AAD5-517F70C36F02}"/>
              </a:ext>
            </a:extLst>
          </p:cNvPr>
          <p:cNvSpPr>
            <a:spLocks noGrp="1"/>
          </p:cNvSpPr>
          <p:nvPr>
            <p:ph sz="half" idx="1"/>
          </p:nvPr>
        </p:nvSpPr>
        <p:spPr/>
        <p:txBody>
          <a:bodyPr/>
          <a:lstStyle/>
          <a:p>
            <a:r>
              <a:rPr lang="en-US" dirty="0"/>
              <a:t>4.4.1 .4 Organize and conduct a preconstruction meeting with the piling contractor to review the ground conditions, working platform design, installation, and maintenance, site access, location of laydown areas, delivery routes, and the site-specific safety plan.</a:t>
            </a:r>
          </a:p>
        </p:txBody>
      </p:sp>
      <p:pic>
        <p:nvPicPr>
          <p:cNvPr id="2052" name="Picture 4" descr="Preconstruction Meeting: A Quick Guide to Success - Digital Builder">
            <a:extLst>
              <a:ext uri="{FF2B5EF4-FFF2-40B4-BE49-F238E27FC236}">
                <a16:creationId xmlns:a16="http://schemas.microsoft.com/office/drawing/2014/main" id="{3AB3DBA6-6F0A-A54B-DF4E-6833B5B5FC8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99303" y="567712"/>
            <a:ext cx="4507179" cy="25240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F616D36-35E2-E79F-3AA4-9B0AF9827267}"/>
              </a:ext>
            </a:extLst>
          </p:cNvPr>
          <p:cNvPicPr>
            <a:picLocks noChangeAspect="1"/>
          </p:cNvPicPr>
          <p:nvPr/>
        </p:nvPicPr>
        <p:blipFill>
          <a:blip r:embed="rId3"/>
          <a:stretch>
            <a:fillRect/>
          </a:stretch>
        </p:blipFill>
        <p:spPr>
          <a:xfrm>
            <a:off x="6927371" y="3893464"/>
            <a:ext cx="5062750" cy="2835140"/>
          </a:xfrm>
          <a:prstGeom prst="rect">
            <a:avLst/>
          </a:prstGeom>
        </p:spPr>
      </p:pic>
    </p:spTree>
    <p:extLst>
      <p:ext uri="{BB962C8B-B14F-4D97-AF65-F5344CB8AC3E}">
        <p14:creationId xmlns:p14="http://schemas.microsoft.com/office/powerpoint/2010/main" val="3552452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10B7D-B53A-FB69-1E50-8944B03CCF31}"/>
              </a:ext>
            </a:extLst>
          </p:cNvPr>
          <p:cNvSpPr>
            <a:spLocks noGrp="1"/>
          </p:cNvSpPr>
          <p:nvPr>
            <p:ph type="title"/>
          </p:nvPr>
        </p:nvSpPr>
        <p:spPr/>
        <p:txBody>
          <a:bodyPr/>
          <a:lstStyle/>
          <a:p>
            <a:r>
              <a:rPr lang="en-US" dirty="0"/>
              <a:t>ANSI A10.19</a:t>
            </a:r>
          </a:p>
        </p:txBody>
      </p:sp>
      <p:sp>
        <p:nvSpPr>
          <p:cNvPr id="3" name="Content Placeholder 2">
            <a:extLst>
              <a:ext uri="{FF2B5EF4-FFF2-40B4-BE49-F238E27FC236}">
                <a16:creationId xmlns:a16="http://schemas.microsoft.com/office/drawing/2014/main" id="{62FD9CBF-F1E7-29B9-AAD5-517F70C36F02}"/>
              </a:ext>
            </a:extLst>
          </p:cNvPr>
          <p:cNvSpPr>
            <a:spLocks noGrp="1"/>
          </p:cNvSpPr>
          <p:nvPr>
            <p:ph sz="half" idx="1"/>
          </p:nvPr>
        </p:nvSpPr>
        <p:spPr/>
        <p:txBody>
          <a:bodyPr/>
          <a:lstStyle/>
          <a:p>
            <a:r>
              <a:rPr lang="en-US" dirty="0"/>
              <a:t>4.4.2 The piling contractor shall: 1. Prior to initiating pile driving or extraction operations, develop a written site-specific safety plan and job hazard analysis (JHA) of the tasks involved with pile driving or extraction operations.</a:t>
            </a:r>
          </a:p>
        </p:txBody>
      </p:sp>
      <p:pic>
        <p:nvPicPr>
          <p:cNvPr id="1026" name="Picture 2">
            <a:extLst>
              <a:ext uri="{FF2B5EF4-FFF2-40B4-BE49-F238E27FC236}">
                <a16:creationId xmlns:a16="http://schemas.microsoft.com/office/drawing/2014/main" id="{19E231E4-E0BA-A624-A483-FBE060B27E2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02710" y="1686383"/>
            <a:ext cx="5219151" cy="3485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9457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TotalTime>
  <Words>1560</Words>
  <Application>Microsoft Office PowerPoint</Application>
  <PresentationFormat>Widescreen</PresentationFormat>
  <Paragraphs>102</Paragraphs>
  <Slides>25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Source Sans Pro</vt:lpstr>
      <vt:lpstr>Source Sans Pro Web</vt:lpstr>
      <vt:lpstr>Times New Roman</vt:lpstr>
      <vt:lpstr>Wingdings</vt:lpstr>
      <vt:lpstr>Office Theme</vt:lpstr>
      <vt:lpstr>PowerPoint Presentation</vt:lpstr>
      <vt:lpstr>July 2016</vt:lpstr>
      <vt:lpstr>Jan 2017</vt:lpstr>
      <vt:lpstr>Pile Driving Safety</vt:lpstr>
      <vt:lpstr>ANSI A10.19</vt:lpstr>
      <vt:lpstr>ANSI A10.19</vt:lpstr>
      <vt:lpstr>ANSI A10.19</vt:lpstr>
      <vt:lpstr>ANSI A10.19</vt:lpstr>
      <vt:lpstr>ANSI A10.19</vt:lpstr>
      <vt:lpstr>ANSI A10.19</vt:lpstr>
      <vt:lpstr>ANSI A10.19</vt:lpstr>
      <vt:lpstr>ANSI A10.19</vt:lpstr>
      <vt:lpstr>ANSI A10.19</vt:lpstr>
      <vt:lpstr>ANSI A10.19</vt:lpstr>
      <vt:lpstr>ANSI A10.19</vt:lpstr>
      <vt:lpstr>ANSI A10.19</vt:lpstr>
      <vt:lpstr>ANSI A10.19</vt:lpstr>
      <vt:lpstr>ANSI A10.19</vt:lpstr>
      <vt:lpstr>ANSI A10.19</vt:lpstr>
      <vt:lpstr>ANSI A10.19</vt:lpstr>
      <vt:lpstr>December 2018</vt:lpstr>
      <vt:lpstr>September 2019</vt:lpstr>
      <vt:lpstr>September 2014</vt:lpstr>
      <vt:lpstr>November 2010</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newquist</dc:creator>
  <cp:lastModifiedBy>john newquist</cp:lastModifiedBy>
  <cp:revision>51</cp:revision>
  <dcterms:created xsi:type="dcterms:W3CDTF">2015-06-07T21:29:22Z</dcterms:created>
  <dcterms:modified xsi:type="dcterms:W3CDTF">2023-12-28T23:28:59Z</dcterms:modified>
</cp:coreProperties>
</file>