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5" r:id="rId2"/>
    <p:sldId id="294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4" r:id="rId21"/>
    <p:sldId id="313" r:id="rId22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34" autoAdjust="0"/>
    <p:restoredTop sz="94648"/>
  </p:normalViewPr>
  <p:slideViewPr>
    <p:cSldViewPr>
      <p:cViewPr varScale="1">
        <p:scale>
          <a:sx n="106" d="100"/>
          <a:sy n="106" d="100"/>
        </p:scale>
        <p:origin x="200" y="4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2/9/24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1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42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168759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9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Welding Image&#10;&#10;Welding Image&#10;&#10;Welding Image&#10;&#10;Image of a person welding" title="Welding Imag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67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SHA Logo" descr="Image of the OSHA Logo" title="OSHA 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of a worker repairing a piece of equipment" title="Worke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3200400"/>
            <a:ext cx="5867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"/>
          <p:cNvSpPr>
            <a:spLocks noGrp="1"/>
          </p:cNvSpPr>
          <p:nvPr>
            <p:ph type="ctrTitle" idx="4294967295"/>
          </p:nvPr>
        </p:nvSpPr>
        <p:spPr>
          <a:xfrm>
            <a:off x="6172200" y="959873"/>
            <a:ext cx="5562600" cy="1371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+mn-lt"/>
              </a:rPr>
              <a:t>Most Frequently Cited Serious Violations</a:t>
            </a:r>
          </a:p>
        </p:txBody>
      </p:sp>
      <p:sp>
        <p:nvSpPr>
          <p:cNvPr id="6" name="Subtitle"/>
          <p:cNvSpPr txBox="1"/>
          <p:nvPr/>
        </p:nvSpPr>
        <p:spPr>
          <a:xfrm>
            <a:off x="6477000" y="2644676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General Industry FY2023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086600" y="5410200"/>
            <a:ext cx="4648200" cy="838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>
                <a:solidFill>
                  <a:schemeClr val="bg1"/>
                </a:solidFill>
              </a:rPr>
              <a:t>October 1, 2022 – September 30, 2023</a:t>
            </a:r>
          </a:p>
        </p:txBody>
      </p:sp>
    </p:spTree>
    <p:extLst>
      <p:ext uri="{BB962C8B-B14F-4D97-AF65-F5344CB8AC3E}">
        <p14:creationId xmlns:p14="http://schemas.microsoft.com/office/powerpoint/2010/main" val="269831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DDD38C-02AE-BCDA-A209-BF720029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&amp; First Aid </a:t>
            </a:r>
            <a:br>
              <a:rPr lang="en-US" dirty="0"/>
            </a:br>
            <a:r>
              <a:rPr lang="en-US" dirty="0"/>
              <a:t>[1910.151 –.152] 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4" name="Picture 3" descr="Subpart K most frequently cited">
            <a:extLst>
              <a:ext uri="{FF2B5EF4-FFF2-40B4-BE49-F238E27FC236}">
                <a16:creationId xmlns:a16="http://schemas.microsoft.com/office/drawing/2014/main" id="{D2194600-3D0B-ACFE-DA68-C3469EAFE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114" y="2209800"/>
            <a:ext cx="8062686" cy="36120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K</a:t>
            </a:r>
          </a:p>
        </p:txBody>
      </p:sp>
    </p:spTree>
    <p:extLst>
      <p:ext uri="{BB962C8B-B14F-4D97-AF65-F5344CB8AC3E}">
        <p14:creationId xmlns:p14="http://schemas.microsoft.com/office/powerpoint/2010/main" val="338077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Protection </a:t>
            </a:r>
            <a:br>
              <a:rPr lang="en-US" dirty="0"/>
            </a:br>
            <a:r>
              <a:rPr lang="en-US" dirty="0"/>
              <a:t>[1910.155 – .165]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L most frequently cited">
            <a:extLst>
              <a:ext uri="{FF2B5EF4-FFF2-40B4-BE49-F238E27FC236}">
                <a16:creationId xmlns:a16="http://schemas.microsoft.com/office/drawing/2014/main" id="{4A1AEC21-B695-868E-25C4-A30D6F768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306637"/>
            <a:ext cx="9372600" cy="35668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L</a:t>
            </a:r>
          </a:p>
        </p:txBody>
      </p:sp>
    </p:spTree>
    <p:extLst>
      <p:ext uri="{BB962C8B-B14F-4D97-AF65-F5344CB8AC3E}">
        <p14:creationId xmlns:p14="http://schemas.microsoft.com/office/powerpoint/2010/main" val="389314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 22 MFC for Compressed Gas &amp; Compressed Air Equipment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Gas &amp; Compressed Air Equipment  [1910.166 – .169]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3" name="Picture 2" descr="Subpart M most frequently cited">
            <a:extLst>
              <a:ext uri="{FF2B5EF4-FFF2-40B4-BE49-F238E27FC236}">
                <a16:creationId xmlns:a16="http://schemas.microsoft.com/office/drawing/2014/main" id="{67583E0B-01A7-B06F-4CF7-C7039B43E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99" y="2895600"/>
            <a:ext cx="6324601" cy="2057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M</a:t>
            </a:r>
          </a:p>
        </p:txBody>
      </p:sp>
    </p:spTree>
    <p:extLst>
      <p:ext uri="{BB962C8B-B14F-4D97-AF65-F5344CB8AC3E}">
        <p14:creationId xmlns:p14="http://schemas.microsoft.com/office/powerpoint/2010/main" val="237074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 22 MFC for Materials Handling &amp; Storage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Handling &amp; Storage [1910.176 – .184]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N most frequently cited">
            <a:extLst>
              <a:ext uri="{FF2B5EF4-FFF2-40B4-BE49-F238E27FC236}">
                <a16:creationId xmlns:a16="http://schemas.microsoft.com/office/drawing/2014/main" id="{EA5A2E61-F8CC-9D37-ECA7-9BD9B7911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62950"/>
            <a:ext cx="8763002" cy="3631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N</a:t>
            </a:r>
          </a:p>
        </p:txBody>
      </p:sp>
    </p:spTree>
    <p:extLst>
      <p:ext uri="{BB962C8B-B14F-4D97-AF65-F5344CB8AC3E}">
        <p14:creationId xmlns:p14="http://schemas.microsoft.com/office/powerpoint/2010/main" val="2674365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Machinery &amp; Machine Guarding  [1910.211 – .219]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3" name="Picture 2" descr="Subpart O most frequently cited">
            <a:extLst>
              <a:ext uri="{FF2B5EF4-FFF2-40B4-BE49-F238E27FC236}">
                <a16:creationId xmlns:a16="http://schemas.microsoft.com/office/drawing/2014/main" id="{F7C155AB-D7B8-6412-9A2D-C2221673D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22719"/>
            <a:ext cx="8001000" cy="36847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O</a:t>
            </a:r>
          </a:p>
        </p:txBody>
      </p:sp>
    </p:spTree>
    <p:extLst>
      <p:ext uri="{BB962C8B-B14F-4D97-AF65-F5344CB8AC3E}">
        <p14:creationId xmlns:p14="http://schemas.microsoft.com/office/powerpoint/2010/main" val="391853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9042400" cy="1143000"/>
          </a:xfrm>
        </p:spPr>
        <p:txBody>
          <a:bodyPr/>
          <a:lstStyle/>
          <a:p>
            <a:r>
              <a:rPr lang="en-US" dirty="0"/>
              <a:t>Hand &amp; Portable Powered Tools &amp; Other Hand-Held Equipment</a:t>
            </a:r>
            <a:br>
              <a:rPr lang="en-US" dirty="0"/>
            </a:br>
            <a:r>
              <a:rPr lang="en-US" dirty="0"/>
              <a:t>[1910.241 – .244]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P most frequently cited">
            <a:extLst>
              <a:ext uri="{FF2B5EF4-FFF2-40B4-BE49-F238E27FC236}">
                <a16:creationId xmlns:a16="http://schemas.microsoft.com/office/drawing/2014/main" id="{D56A52AD-1056-F5A1-686B-03C58ADD4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22719"/>
            <a:ext cx="8915400" cy="36658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P</a:t>
            </a:r>
          </a:p>
        </p:txBody>
      </p:sp>
    </p:spTree>
    <p:extLst>
      <p:ext uri="{BB962C8B-B14F-4D97-AF65-F5344CB8AC3E}">
        <p14:creationId xmlns:p14="http://schemas.microsoft.com/office/powerpoint/2010/main" val="2666543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Welding, Cutting, &amp; Brazing </a:t>
            </a:r>
            <a:br>
              <a:rPr lang="en-US" dirty="0"/>
            </a:br>
            <a:r>
              <a:rPr lang="en-US" dirty="0"/>
              <a:t>[1910.251 – .255]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Q most frequently cited">
            <a:extLst>
              <a:ext uri="{FF2B5EF4-FFF2-40B4-BE49-F238E27FC236}">
                <a16:creationId xmlns:a16="http://schemas.microsoft.com/office/drawing/2014/main" id="{0206B9D6-7047-F888-E916-DAEC97D0D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45289"/>
            <a:ext cx="8458200" cy="36983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Q</a:t>
            </a:r>
          </a:p>
        </p:txBody>
      </p:sp>
    </p:spTree>
    <p:extLst>
      <p:ext uri="{BB962C8B-B14F-4D97-AF65-F5344CB8AC3E}">
        <p14:creationId xmlns:p14="http://schemas.microsoft.com/office/powerpoint/2010/main" val="146507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Industries </a:t>
            </a:r>
            <a:br>
              <a:rPr lang="en-US"/>
            </a:br>
            <a:r>
              <a:rPr lang="en-US"/>
              <a:t>[1910.261 – .272]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R most frequently cited">
            <a:extLst>
              <a:ext uri="{FF2B5EF4-FFF2-40B4-BE49-F238E27FC236}">
                <a16:creationId xmlns:a16="http://schemas.microsoft.com/office/drawing/2014/main" id="{BA5A9085-E359-1CB9-3AC7-053F46C1A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72878"/>
            <a:ext cx="7315200" cy="37707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R</a:t>
            </a:r>
          </a:p>
        </p:txBody>
      </p:sp>
    </p:spTree>
    <p:extLst>
      <p:ext uri="{BB962C8B-B14F-4D97-AF65-F5344CB8AC3E}">
        <p14:creationId xmlns:p14="http://schemas.microsoft.com/office/powerpoint/2010/main" val="90189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 22 MFC chart for electrica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</a:t>
            </a:r>
            <a:br>
              <a:rPr lang="en-US" dirty="0"/>
            </a:br>
            <a:r>
              <a:rPr lang="en-US" dirty="0"/>
              <a:t>[1910.301 – .399]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S most frequently cited">
            <a:extLst>
              <a:ext uri="{FF2B5EF4-FFF2-40B4-BE49-F238E27FC236}">
                <a16:creationId xmlns:a16="http://schemas.microsoft.com/office/drawing/2014/main" id="{4B9FF101-468D-9222-79F6-59AAE16DC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22719"/>
            <a:ext cx="8763000" cy="36453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S</a:t>
            </a:r>
          </a:p>
        </p:txBody>
      </p:sp>
    </p:spTree>
    <p:extLst>
      <p:ext uri="{BB962C8B-B14F-4D97-AF65-F5344CB8AC3E}">
        <p14:creationId xmlns:p14="http://schemas.microsoft.com/office/powerpoint/2010/main" val="392956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Diving Operations </a:t>
            </a:r>
            <a:br>
              <a:rPr lang="en-US" dirty="0"/>
            </a:br>
            <a:r>
              <a:rPr lang="en-US" dirty="0"/>
              <a:t>[1910.401 – .440]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T most frequently cited">
            <a:extLst>
              <a:ext uri="{FF2B5EF4-FFF2-40B4-BE49-F238E27FC236}">
                <a16:creationId xmlns:a16="http://schemas.microsoft.com/office/drawing/2014/main" id="{5A04E585-A50A-B181-F550-21C1ECB79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391400" cy="36317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T</a:t>
            </a:r>
          </a:p>
        </p:txBody>
      </p:sp>
    </p:spTree>
    <p:extLst>
      <p:ext uri="{BB962C8B-B14F-4D97-AF65-F5344CB8AC3E}">
        <p14:creationId xmlns:p14="http://schemas.microsoft.com/office/powerpoint/2010/main" val="305003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ost Frequently Cited Serious Violations in General Industry FY 20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Frequently Cited Serious Violations in General Industry FY 2023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Most frequently cited standards">
            <a:extLst>
              <a:ext uri="{FF2B5EF4-FFF2-40B4-BE49-F238E27FC236}">
                <a16:creationId xmlns:a16="http://schemas.microsoft.com/office/drawing/2014/main" id="{93FCFE30-E383-27F8-6FE3-7F2B51A71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183648"/>
            <a:ext cx="8077200" cy="39885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1910 Overall MFC</a:t>
            </a:r>
          </a:p>
        </p:txBody>
      </p:sp>
    </p:spTree>
    <p:extLst>
      <p:ext uri="{BB962C8B-B14F-4D97-AF65-F5344CB8AC3E}">
        <p14:creationId xmlns:p14="http://schemas.microsoft.com/office/powerpoint/2010/main" val="3487344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</a:t>
            </a:r>
            <a:br>
              <a:rPr lang="en-US" dirty="0"/>
            </a:br>
            <a:r>
              <a:rPr lang="en-US" dirty="0"/>
              <a:t>[1910.501 – .510] 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3" name="Picture 2" descr="Subpart U most frequently cited">
            <a:extLst>
              <a:ext uri="{FF2B5EF4-FFF2-40B4-BE49-F238E27FC236}">
                <a16:creationId xmlns:a16="http://schemas.microsoft.com/office/drawing/2014/main" id="{BBB1C24C-07CE-C5DD-603B-7A065A014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247" y="2895600"/>
            <a:ext cx="7269753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U</a:t>
            </a:r>
          </a:p>
        </p:txBody>
      </p:sp>
    </p:spTree>
    <p:extLst>
      <p:ext uri="{BB962C8B-B14F-4D97-AF65-F5344CB8AC3E}">
        <p14:creationId xmlns:p14="http://schemas.microsoft.com/office/powerpoint/2010/main" val="2108922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 &amp; Hazardous Substance </a:t>
            </a:r>
            <a:br>
              <a:rPr lang="en-US" dirty="0"/>
            </a:br>
            <a:r>
              <a:rPr lang="en-US" dirty="0"/>
              <a:t>[1910.1000 – .1450]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</a:t>
            </a:r>
            <a:r>
              <a:rPr lang="en-US" sz="3200" b="1">
                <a:solidFill>
                  <a:schemeClr val="bg1"/>
                </a:solidFill>
              </a:rPr>
              <a:t>CFR 1910.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Subpart Z most frequently cited">
            <a:extLst>
              <a:ext uri="{FF2B5EF4-FFF2-40B4-BE49-F238E27FC236}">
                <a16:creationId xmlns:a16="http://schemas.microsoft.com/office/drawing/2014/main" id="{8339E44F-816C-F51A-E6E6-0DE22CBB2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09125"/>
            <a:ext cx="9524999" cy="36589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Z</a:t>
            </a:r>
          </a:p>
        </p:txBody>
      </p:sp>
    </p:spTree>
    <p:extLst>
      <p:ext uri="{BB962C8B-B14F-4D97-AF65-F5344CB8AC3E}">
        <p14:creationId xmlns:p14="http://schemas.microsoft.com/office/powerpoint/2010/main" val="282253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Walking-Working Surfaces </a:t>
            </a:r>
            <a:br>
              <a:rPr lang="en-US" dirty="0"/>
            </a:br>
            <a:r>
              <a:rPr lang="en-US" dirty="0"/>
              <a:t>[1910.21 – .30]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6" name="Picture 5" descr="Subpart D most frequently cited">
            <a:extLst>
              <a:ext uri="{FF2B5EF4-FFF2-40B4-BE49-F238E27FC236}">
                <a16:creationId xmlns:a16="http://schemas.microsoft.com/office/drawing/2014/main" id="{9417AB84-63D9-85F8-B4BD-8921FD472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22718"/>
            <a:ext cx="8051800" cy="37208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D</a:t>
            </a:r>
          </a:p>
        </p:txBody>
      </p:sp>
    </p:spTree>
    <p:extLst>
      <p:ext uri="{BB962C8B-B14F-4D97-AF65-F5344CB8AC3E}">
        <p14:creationId xmlns:p14="http://schemas.microsoft.com/office/powerpoint/2010/main" val="274283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Routes &amp; Emergency Planning</a:t>
            </a:r>
            <a:br>
              <a:rPr lang="en-US"/>
            </a:br>
            <a:r>
              <a:rPr lang="en-US"/>
              <a:t>[1910.33 – .39]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E most frequently cited">
            <a:extLst>
              <a:ext uri="{FF2B5EF4-FFF2-40B4-BE49-F238E27FC236}">
                <a16:creationId xmlns:a16="http://schemas.microsoft.com/office/drawing/2014/main" id="{2F6FEFB0-AAE5-21F0-C20C-AA01BB7A4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17684"/>
            <a:ext cx="8305800" cy="37259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E</a:t>
            </a:r>
          </a:p>
        </p:txBody>
      </p:sp>
    </p:spTree>
    <p:extLst>
      <p:ext uri="{BB962C8B-B14F-4D97-AF65-F5344CB8AC3E}">
        <p14:creationId xmlns:p14="http://schemas.microsoft.com/office/powerpoint/2010/main" val="282725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Powered Platforms, Manlifts, &amp; Vehicle-Mounted Work Platforms [1910.66 – .68]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F most frequently cited">
            <a:extLst>
              <a:ext uri="{FF2B5EF4-FFF2-40B4-BE49-F238E27FC236}">
                <a16:creationId xmlns:a16="http://schemas.microsoft.com/office/drawing/2014/main" id="{33205A44-D933-17B1-8FA7-0EED9FA00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09800"/>
            <a:ext cx="7913914" cy="37208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F</a:t>
            </a:r>
          </a:p>
        </p:txBody>
      </p:sp>
    </p:spTree>
    <p:extLst>
      <p:ext uri="{BB962C8B-B14F-4D97-AF65-F5344CB8AC3E}">
        <p14:creationId xmlns:p14="http://schemas.microsoft.com/office/powerpoint/2010/main" val="243347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Health &amp; Environmental Control </a:t>
            </a:r>
            <a:br>
              <a:rPr lang="en-US" dirty="0"/>
            </a:br>
            <a:r>
              <a:rPr lang="en-US" dirty="0"/>
              <a:t>[1910.94 – .98] 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G most frequently cited">
            <a:extLst>
              <a:ext uri="{FF2B5EF4-FFF2-40B4-BE49-F238E27FC236}">
                <a16:creationId xmlns:a16="http://schemas.microsoft.com/office/drawing/2014/main" id="{18BE1AFF-C7E0-501F-AE94-93AC04DDD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9"/>
            <a:ext cx="7772400" cy="3631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G</a:t>
            </a:r>
          </a:p>
        </p:txBody>
      </p:sp>
    </p:spTree>
    <p:extLst>
      <p:ext uri="{BB962C8B-B14F-4D97-AF65-F5344CB8AC3E}">
        <p14:creationId xmlns:p14="http://schemas.microsoft.com/office/powerpoint/2010/main" val="56302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Hazardous Materials</a:t>
            </a:r>
            <a:br>
              <a:rPr lang="en-US" dirty="0"/>
            </a:br>
            <a:r>
              <a:rPr lang="en-US" dirty="0"/>
              <a:t> [1910.101 – .126]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H most frequently cited">
            <a:extLst>
              <a:ext uri="{FF2B5EF4-FFF2-40B4-BE49-F238E27FC236}">
                <a16:creationId xmlns:a16="http://schemas.microsoft.com/office/drawing/2014/main" id="{38A84EE1-0DCC-47F8-3561-0A122CC25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135" y="2192595"/>
            <a:ext cx="8363466" cy="36618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H</a:t>
            </a:r>
          </a:p>
        </p:txBody>
      </p:sp>
    </p:spTree>
    <p:extLst>
      <p:ext uri="{BB962C8B-B14F-4D97-AF65-F5344CB8AC3E}">
        <p14:creationId xmlns:p14="http://schemas.microsoft.com/office/powerpoint/2010/main" val="286310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 22 for MFC Personal Protective Equipment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Equipment  [1910.132 – .138]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I most frequently cited">
            <a:extLst>
              <a:ext uri="{FF2B5EF4-FFF2-40B4-BE49-F238E27FC236}">
                <a16:creationId xmlns:a16="http://schemas.microsoft.com/office/drawing/2014/main" id="{710EBFFC-DE45-6D48-618A-BF209F414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1" y="2235636"/>
            <a:ext cx="8305800" cy="36317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I</a:t>
            </a:r>
          </a:p>
        </p:txBody>
      </p:sp>
    </p:spTree>
    <p:extLst>
      <p:ext uri="{BB962C8B-B14F-4D97-AF65-F5344CB8AC3E}">
        <p14:creationId xmlns:p14="http://schemas.microsoft.com/office/powerpoint/2010/main" val="353195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Environment Controls </a:t>
            </a:r>
            <a:br>
              <a:rPr lang="en-US" dirty="0"/>
            </a:br>
            <a:r>
              <a:rPr lang="en-US" dirty="0"/>
              <a:t> [1910.141 – .147]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J most frequently cited">
            <a:extLst>
              <a:ext uri="{FF2B5EF4-FFF2-40B4-BE49-F238E27FC236}">
                <a16:creationId xmlns:a16="http://schemas.microsoft.com/office/drawing/2014/main" id="{01B444E3-27C0-B8F5-0653-2B7763BD0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255734"/>
            <a:ext cx="9042400" cy="3631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J</a:t>
            </a:r>
          </a:p>
        </p:txBody>
      </p:sp>
    </p:spTree>
    <p:extLst>
      <p:ext uri="{BB962C8B-B14F-4D97-AF65-F5344CB8AC3E}">
        <p14:creationId xmlns:p14="http://schemas.microsoft.com/office/powerpoint/2010/main" val="19898025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Macintosh PowerPoint</Application>
  <PresentationFormat>Widescreen</PresentationFormat>
  <Paragraphs>65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Default Design</vt:lpstr>
      <vt:lpstr>Most Frequently Cited Serious Violations</vt:lpstr>
      <vt:lpstr>Most Frequently Cited Serious Violations in General Industry FY 2023</vt:lpstr>
      <vt:lpstr>Walking-Working Surfaces  [1910.21 – .30]</vt:lpstr>
      <vt:lpstr>Exit Routes &amp; Emergency Planning [1910.33 – .39]</vt:lpstr>
      <vt:lpstr>Powered Platforms, Manlifts, &amp; Vehicle-Mounted Work Platforms [1910.66 – .68] </vt:lpstr>
      <vt:lpstr>Occupational Health &amp; Environmental Control  [1910.94 – .98] </vt:lpstr>
      <vt:lpstr>Hazardous Materials  [1910.101 – .126]</vt:lpstr>
      <vt:lpstr>Personal Protective Equipment  [1910.132 – .138]</vt:lpstr>
      <vt:lpstr>General Environment Controls   [1910.141 – .147] </vt:lpstr>
      <vt:lpstr>Medical &amp; First Aid  [1910.151 –.152] </vt:lpstr>
      <vt:lpstr>Fire Protection  [1910.155 – .165] </vt:lpstr>
      <vt:lpstr>Compressed Gas &amp; Compressed Air Equipment  [1910.166 – .169] </vt:lpstr>
      <vt:lpstr>Materials Handling &amp; Storage [1910.176 – .184]</vt:lpstr>
      <vt:lpstr>Machinery &amp; Machine Guarding  [1910.211 – .219] </vt:lpstr>
      <vt:lpstr>Hand &amp; Portable Powered Tools &amp; Other Hand-Held Equipment [1910.241 – .244] </vt:lpstr>
      <vt:lpstr>Welding, Cutting, &amp; Brazing  [1910.251 – .255]</vt:lpstr>
      <vt:lpstr>Special Industries  [1910.261 – .272] </vt:lpstr>
      <vt:lpstr>Electrical  [1910.301 – .399] </vt:lpstr>
      <vt:lpstr>Commercial Diving Operations  [1910.401 – .440] </vt:lpstr>
      <vt:lpstr>COVID-19 [1910.501 – .510] </vt:lpstr>
      <vt:lpstr>Toxic &amp; Hazardous Substance  [1910.1000 – .1450]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2021-12-08T17:26:13Z</dcterms:created>
  <dcterms:modified xsi:type="dcterms:W3CDTF">2024-02-09T22:25:00Z</dcterms:modified>
</cp:coreProperties>
</file>