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2"/>
  </p:notesMasterIdLst>
  <p:sldIdLst>
    <p:sldId id="401" r:id="rId2"/>
    <p:sldId id="283" r:id="rId3"/>
    <p:sldId id="257" r:id="rId4"/>
    <p:sldId id="258" r:id="rId5"/>
    <p:sldId id="259" r:id="rId6"/>
    <p:sldId id="260" r:id="rId7"/>
    <p:sldId id="261" r:id="rId8"/>
    <p:sldId id="274" r:id="rId9"/>
    <p:sldId id="686" r:id="rId10"/>
    <p:sldId id="683" r:id="rId11"/>
    <p:sldId id="685" r:id="rId12"/>
    <p:sldId id="684" r:id="rId13"/>
    <p:sldId id="687"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688" r:id="rId31"/>
  </p:sldIdLst>
  <p:sldSz cx="10058400" cy="7772400"/>
  <p:notesSz cx="6858000" cy="9296400"/>
  <p:embeddedFontLs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F6D978-AAF8-42BD-A272-0A67CA0C2803}">
  <a:tblStyle styleId="{49F6D978-AAF8-42BD-A272-0A67CA0C280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2" y="144"/>
      </p:cViewPr>
      <p:guideLst>
        <p:guide orient="horz" pos="2448"/>
        <p:guide pos="31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73163" y="696913"/>
            <a:ext cx="45116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13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707708" y="4288353"/>
            <a:ext cx="566166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http://www.miamiherald.com/2013/06/27/3473078/construction-worker-dies-after.html#storylink=cpy</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http://www.miamiherald.com/2014/06/03/4156116/roofer-struck-by-lightning-dies.html#storylink=cpy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4008703" y="8575139"/>
            <a:ext cx="3066733" cy="45140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39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7708" y="4288353"/>
            <a:ext cx="5661659" cy="406265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8" name="Shape 168"/>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626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707708" y="4288353"/>
            <a:ext cx="566166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http://www.miamiherald.com/2013/06/27/3473078/construction-worker-dies-after.html#storylink=cpy</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http://www.miamiherald.com/2014/06/03/4156116/roofer-struck-by-lightning-dies.html#storylink=cpy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4008703" y="8575139"/>
            <a:ext cx="3066733" cy="45140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449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7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7708" y="4288353"/>
            <a:ext cx="566166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http://www.miamiherald.com/2013/06/27/3473078/construction-worker-dies-after.html#storylink=cpy</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http://www.miamiherald.com/2014/06/03/4156116/roofer-struck-by-lightning-dies.html#storylink=cpy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4008703" y="8575139"/>
            <a:ext cx="3066733" cy="45140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715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707708" y="4288353"/>
            <a:ext cx="566166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http://www.miamiherald.com/2013/06/27/3473078/construction-worker-dies-after.html#storylink=cpy</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http://www.miamiherald.com/2014/06/03/4156116/roofer-struck-by-lightning-dies.html#storylink=cpy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4008703" y="8575139"/>
            <a:ext cx="3066733" cy="45140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31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47788" y="677863"/>
            <a:ext cx="4381500"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707708" y="4288353"/>
            <a:ext cx="5661660" cy="40626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http://www.miamiherald.com/2013/06/27/3473078/construction-worker-dies-after.html#storylink=cpy</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 more here: http://www.miamiherald.com/2014/06/03/4156116/roofer-struck-by-lightning-dies.html#storylink=cpy</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4008703" y="8575139"/>
            <a:ext cx="3066733" cy="45140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616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020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619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8813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32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917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449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Can use Safety Note #20</a:t>
            </a: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and online training – see website links at end of presentation</a:t>
            </a:r>
          </a:p>
        </p:txBody>
      </p:sp>
      <p:sp>
        <p:nvSpPr>
          <p:cNvPr id="265" name="Shape 2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639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Heat Illness Prevention Plan template</a:t>
            </a:r>
            <a:br>
              <a:rPr lang="en-US" sz="1600" b="0" i="0" u="none" strike="noStrike" cap="none">
                <a:solidFill>
                  <a:schemeClr val="dk1"/>
                </a:solidFill>
                <a:latin typeface="Calibri"/>
                <a:ea typeface="Calibri"/>
                <a:cs typeface="Calibri"/>
                <a:sym typeface="Calibri"/>
              </a:rPr>
            </a:br>
            <a:endParaRPr lang="en-US" sz="16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a:solidFill>
                  <a:schemeClr val="dk1"/>
                </a:solidFill>
                <a:latin typeface="Calibri"/>
                <a:ea typeface="Calibri"/>
                <a:cs typeface="Calibri"/>
                <a:sym typeface="Calibri"/>
              </a:rPr>
              <a:t>Attachment H for Injury and Illness Prevention Program (IIPP)</a:t>
            </a:r>
          </a:p>
        </p:txBody>
      </p:sp>
      <p:sp>
        <p:nvSpPr>
          <p:cNvPr id="273" name="Shape 2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44001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1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11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54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19" name="Shape 119"/>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17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473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46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431925" y="1143000"/>
            <a:ext cx="3994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20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body" idx="1"/>
          </p:nvPr>
        </p:nvSpPr>
        <p:spPr>
          <a:xfrm>
            <a:off x="473075" y="2105025"/>
            <a:ext cx="8524875"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3"/>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4853781" y="2486819"/>
            <a:ext cx="6157913" cy="21304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2" name="Google Shape;92;p14"/>
          <p:cNvSpPr txBox="1">
            <a:spLocks noGrp="1"/>
          </p:cNvSpPr>
          <p:nvPr>
            <p:ph type="body" idx="1"/>
          </p:nvPr>
        </p:nvSpPr>
        <p:spPr>
          <a:xfrm rot="5400000">
            <a:off x="515144" y="431007"/>
            <a:ext cx="6157913" cy="624205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14"/>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5" name="Google Shape;95;p14"/>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8" name="Google Shape;98;p15"/>
          <p:cNvSpPr txBox="1">
            <a:spLocks noGrp="1"/>
          </p:cNvSpPr>
          <p:nvPr>
            <p:ph type="body" idx="1"/>
          </p:nvPr>
        </p:nvSpPr>
        <p:spPr>
          <a:xfrm>
            <a:off x="473075" y="2105025"/>
            <a:ext cx="4186238"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body" idx="2"/>
          </p:nvPr>
        </p:nvSpPr>
        <p:spPr>
          <a:xfrm>
            <a:off x="4811713" y="2105025"/>
            <a:ext cx="4186237"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3"/>
          </p:nvPr>
        </p:nvSpPr>
        <p:spPr>
          <a:xfrm>
            <a:off x="4811713" y="4443413"/>
            <a:ext cx="4186237"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2" name="Google Shape;102;p15"/>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15"/>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257300" y="1272010"/>
            <a:ext cx="7543800" cy="270594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950" b="0" i="0" u="none" strike="noStrike" cap="none">
                <a:solidFill>
                  <a:schemeClr val="dk1"/>
                </a:solidFill>
                <a:latin typeface="Calibri"/>
                <a:ea typeface="Calibri"/>
                <a:cs typeface="Calibri"/>
                <a:sym typeface="Calibri"/>
              </a:defRPr>
            </a:lvl1pPr>
            <a:lvl2pPr lvl="1" indent="0">
              <a:spcBef>
                <a:spcPts val="0"/>
              </a:spcBef>
              <a:buNone/>
              <a:defRPr sz="1485"/>
            </a:lvl2pPr>
            <a:lvl3pPr lvl="2" indent="0">
              <a:spcBef>
                <a:spcPts val="0"/>
              </a:spcBef>
              <a:buNone/>
              <a:defRPr sz="1485"/>
            </a:lvl3pPr>
            <a:lvl4pPr lvl="3" indent="0">
              <a:spcBef>
                <a:spcPts val="0"/>
              </a:spcBef>
              <a:buNone/>
              <a:defRPr sz="1485"/>
            </a:lvl4pPr>
            <a:lvl5pPr lvl="4" indent="0">
              <a:spcBef>
                <a:spcPts val="0"/>
              </a:spcBef>
              <a:buNone/>
              <a:defRPr sz="1485"/>
            </a:lvl5pPr>
            <a:lvl6pPr lvl="5" indent="0">
              <a:spcBef>
                <a:spcPts val="0"/>
              </a:spcBef>
              <a:buNone/>
              <a:defRPr sz="1485"/>
            </a:lvl6pPr>
            <a:lvl7pPr lvl="6" indent="0">
              <a:spcBef>
                <a:spcPts val="0"/>
              </a:spcBef>
              <a:buNone/>
              <a:defRPr sz="1485"/>
            </a:lvl7pPr>
            <a:lvl8pPr lvl="7" indent="0">
              <a:spcBef>
                <a:spcPts val="0"/>
              </a:spcBef>
              <a:buNone/>
              <a:defRPr sz="1485"/>
            </a:lvl8pPr>
            <a:lvl9pPr lvl="8" indent="0">
              <a:spcBef>
                <a:spcPts val="0"/>
              </a:spcBef>
              <a:buNone/>
              <a:defRPr sz="1485"/>
            </a:lvl9pPr>
          </a:lstStyle>
          <a:p>
            <a:endParaRPr/>
          </a:p>
        </p:txBody>
      </p:sp>
      <p:sp>
        <p:nvSpPr>
          <p:cNvPr id="17" name="Shape 17"/>
          <p:cNvSpPr txBox="1">
            <a:spLocks noGrp="1"/>
          </p:cNvSpPr>
          <p:nvPr>
            <p:ph type="subTitle" idx="1"/>
          </p:nvPr>
        </p:nvSpPr>
        <p:spPr>
          <a:xfrm>
            <a:off x="1257300" y="4082309"/>
            <a:ext cx="7543800" cy="1876529"/>
          </a:xfrm>
          <a:prstGeom prst="rect">
            <a:avLst/>
          </a:prstGeom>
          <a:noFill/>
          <a:ln>
            <a:noFill/>
          </a:ln>
        </p:spPr>
        <p:txBody>
          <a:bodyPr lIns="91425" tIns="91425" rIns="91425" bIns="91425" anchor="t" anchorCtr="0"/>
          <a:lstStyle>
            <a:lvl1pPr marL="0" marR="0" lvl="0" indent="0" algn="ctr" rtl="0">
              <a:lnSpc>
                <a:spcPct val="90000"/>
              </a:lnSpc>
              <a:spcBef>
                <a:spcPts val="825"/>
              </a:spcBef>
              <a:buClr>
                <a:schemeClr val="dk1"/>
              </a:buClr>
              <a:buFont typeface="Arial"/>
              <a:buNone/>
              <a:defRPr sz="1980" b="0" i="0" u="none" strike="noStrike" cap="none">
                <a:solidFill>
                  <a:schemeClr val="dk1"/>
                </a:solidFill>
                <a:latin typeface="Calibri"/>
                <a:ea typeface="Calibri"/>
                <a:cs typeface="Calibri"/>
                <a:sym typeface="Calibri"/>
              </a:defRPr>
            </a:lvl1pPr>
            <a:lvl2pPr marL="377190" marR="0" lvl="1" indent="0" algn="ctr" rtl="0">
              <a:lnSpc>
                <a:spcPct val="90000"/>
              </a:lnSpc>
              <a:spcBef>
                <a:spcPts val="413"/>
              </a:spcBef>
              <a:buClr>
                <a:schemeClr val="dk1"/>
              </a:buClr>
              <a:buFont typeface="Arial"/>
              <a:buNone/>
              <a:defRPr sz="1650" b="0" i="0" u="none" strike="noStrike" cap="none">
                <a:solidFill>
                  <a:schemeClr val="dk1"/>
                </a:solidFill>
                <a:latin typeface="Calibri"/>
                <a:ea typeface="Calibri"/>
                <a:cs typeface="Calibri"/>
                <a:sym typeface="Calibri"/>
              </a:defRPr>
            </a:lvl2pPr>
            <a:lvl3pPr marL="754380" marR="0" lvl="2" indent="0" algn="ctr" rtl="0">
              <a:lnSpc>
                <a:spcPct val="90000"/>
              </a:lnSpc>
              <a:spcBef>
                <a:spcPts val="413"/>
              </a:spcBef>
              <a:buClr>
                <a:schemeClr val="dk1"/>
              </a:buClr>
              <a:buFont typeface="Arial"/>
              <a:buNone/>
              <a:defRPr sz="1485" b="0" i="0" u="none" strike="noStrike" cap="none">
                <a:solidFill>
                  <a:schemeClr val="dk1"/>
                </a:solidFill>
                <a:latin typeface="Calibri"/>
                <a:ea typeface="Calibri"/>
                <a:cs typeface="Calibri"/>
                <a:sym typeface="Calibri"/>
              </a:defRPr>
            </a:lvl3pPr>
            <a:lvl4pPr marL="1131570" marR="0" lvl="3"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4pPr>
            <a:lvl5pPr marL="1508760" marR="0" lvl="4"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5pPr>
            <a:lvl6pPr marL="1885950" marR="0" lvl="5"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6pPr>
            <a:lvl7pPr marL="2263140" marR="0" lvl="6"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7pPr>
            <a:lvl8pPr marL="2640330" marR="0" lvl="7"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8pPr>
            <a:lvl9pPr marL="3017520" marR="0" lvl="8" indent="0" algn="ctr" rtl="0">
              <a:lnSpc>
                <a:spcPct val="90000"/>
              </a:lnSpc>
              <a:spcBef>
                <a:spcPts val="413"/>
              </a:spcBef>
              <a:buClr>
                <a:schemeClr val="dk1"/>
              </a:buClr>
              <a:buFont typeface="Arial"/>
              <a:buNone/>
              <a:defRPr sz="132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91516" y="7203864"/>
            <a:ext cx="2263139" cy="413808"/>
          </a:xfrm>
          <a:prstGeom prst="rect">
            <a:avLst/>
          </a:prstGeom>
          <a:noFill/>
          <a:ln>
            <a:noFill/>
          </a:ln>
        </p:spPr>
        <p:txBody>
          <a:bodyPr lIns="91425" tIns="91425" rIns="91425" bIns="91425" anchor="ctr" anchorCtr="0"/>
          <a:lstStyle>
            <a:lvl1pPr marL="0" marR="0" lvl="0" indent="0" algn="l" rtl="0">
              <a:spcBef>
                <a:spcPts val="0"/>
              </a:spcBef>
              <a:buNone/>
              <a:defRPr sz="990" b="0" i="0" u="none" strike="noStrike" cap="none">
                <a:solidFill>
                  <a:srgbClr val="888888"/>
                </a:solidFill>
                <a:latin typeface="Calibri"/>
                <a:ea typeface="Calibri"/>
                <a:cs typeface="Calibri"/>
                <a:sym typeface="Calibri"/>
              </a:defRPr>
            </a:lvl1pPr>
            <a:lvl2pPr marL="377190" marR="0" lvl="1" indent="0" algn="l" rtl="0">
              <a:spcBef>
                <a:spcPts val="0"/>
              </a:spcBef>
              <a:buNone/>
              <a:defRPr sz="1485" b="0" i="0" u="none" strike="noStrike" cap="none">
                <a:solidFill>
                  <a:schemeClr val="dk1"/>
                </a:solidFill>
                <a:latin typeface="Calibri"/>
                <a:ea typeface="Calibri"/>
                <a:cs typeface="Calibri"/>
                <a:sym typeface="Calibri"/>
              </a:defRPr>
            </a:lvl2pPr>
            <a:lvl3pPr marL="754380" marR="0" lvl="2" indent="0" algn="l" rtl="0">
              <a:spcBef>
                <a:spcPts val="0"/>
              </a:spcBef>
              <a:buNone/>
              <a:defRPr sz="1485" b="0" i="0" u="none" strike="noStrike" cap="none">
                <a:solidFill>
                  <a:schemeClr val="dk1"/>
                </a:solidFill>
                <a:latin typeface="Calibri"/>
                <a:ea typeface="Calibri"/>
                <a:cs typeface="Calibri"/>
                <a:sym typeface="Calibri"/>
              </a:defRPr>
            </a:lvl3pPr>
            <a:lvl4pPr marL="1131570" marR="0" lvl="3" indent="0" algn="l" rtl="0">
              <a:spcBef>
                <a:spcPts val="0"/>
              </a:spcBef>
              <a:buNone/>
              <a:defRPr sz="1485" b="0" i="0" u="none" strike="noStrike" cap="none">
                <a:solidFill>
                  <a:schemeClr val="dk1"/>
                </a:solidFill>
                <a:latin typeface="Calibri"/>
                <a:ea typeface="Calibri"/>
                <a:cs typeface="Calibri"/>
                <a:sym typeface="Calibri"/>
              </a:defRPr>
            </a:lvl4pPr>
            <a:lvl5pPr marL="1508760" marR="0" lvl="4" indent="0" algn="l" rtl="0">
              <a:spcBef>
                <a:spcPts val="0"/>
              </a:spcBef>
              <a:buNone/>
              <a:defRPr sz="1485" b="0" i="0" u="none" strike="noStrike" cap="none">
                <a:solidFill>
                  <a:schemeClr val="dk1"/>
                </a:solidFill>
                <a:latin typeface="Calibri"/>
                <a:ea typeface="Calibri"/>
                <a:cs typeface="Calibri"/>
                <a:sym typeface="Calibri"/>
              </a:defRPr>
            </a:lvl5pPr>
            <a:lvl6pPr marL="1885950" marR="0" lvl="5" indent="0" algn="l" rtl="0">
              <a:spcBef>
                <a:spcPts val="0"/>
              </a:spcBef>
              <a:buNone/>
              <a:defRPr sz="1485" b="0" i="0" u="none" strike="noStrike" cap="none">
                <a:solidFill>
                  <a:schemeClr val="dk1"/>
                </a:solidFill>
                <a:latin typeface="Calibri"/>
                <a:ea typeface="Calibri"/>
                <a:cs typeface="Calibri"/>
                <a:sym typeface="Calibri"/>
              </a:defRPr>
            </a:lvl6pPr>
            <a:lvl7pPr marL="2263140" marR="0" lvl="6" indent="0" algn="l" rtl="0">
              <a:spcBef>
                <a:spcPts val="0"/>
              </a:spcBef>
              <a:buNone/>
              <a:defRPr sz="1485" b="0" i="0" u="none" strike="noStrike" cap="none">
                <a:solidFill>
                  <a:schemeClr val="dk1"/>
                </a:solidFill>
                <a:latin typeface="Calibri"/>
                <a:ea typeface="Calibri"/>
                <a:cs typeface="Calibri"/>
                <a:sym typeface="Calibri"/>
              </a:defRPr>
            </a:lvl7pPr>
            <a:lvl8pPr marL="2640330" marR="0" lvl="7" indent="0" algn="l" rtl="0">
              <a:spcBef>
                <a:spcPts val="0"/>
              </a:spcBef>
              <a:buNone/>
              <a:defRPr sz="1485" b="0" i="0" u="none" strike="noStrike" cap="none">
                <a:solidFill>
                  <a:schemeClr val="dk1"/>
                </a:solidFill>
                <a:latin typeface="Calibri"/>
                <a:ea typeface="Calibri"/>
                <a:cs typeface="Calibri"/>
                <a:sym typeface="Calibri"/>
              </a:defRPr>
            </a:lvl8pPr>
            <a:lvl9pPr marL="3017520" marR="0" lvl="8" indent="0" algn="l" rtl="0">
              <a:spcBef>
                <a:spcPts val="0"/>
              </a:spcBef>
              <a:buNone/>
              <a:defRPr sz="148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331845" y="7203864"/>
            <a:ext cx="3394710" cy="413808"/>
          </a:xfrm>
          <a:prstGeom prst="rect">
            <a:avLst/>
          </a:prstGeom>
          <a:noFill/>
          <a:ln>
            <a:noFill/>
          </a:ln>
        </p:spPr>
        <p:txBody>
          <a:bodyPr lIns="91425" tIns="91425" rIns="91425" bIns="91425" anchor="ctr" anchorCtr="0"/>
          <a:lstStyle>
            <a:lvl1pPr marL="0" marR="0" lvl="0" indent="0" algn="ctr" rtl="0">
              <a:spcBef>
                <a:spcPts val="0"/>
              </a:spcBef>
              <a:buNone/>
              <a:defRPr sz="990" b="0" i="0" u="none" strike="noStrike" cap="none">
                <a:solidFill>
                  <a:srgbClr val="888888"/>
                </a:solidFill>
                <a:latin typeface="Calibri"/>
                <a:ea typeface="Calibri"/>
                <a:cs typeface="Calibri"/>
                <a:sym typeface="Calibri"/>
              </a:defRPr>
            </a:lvl1pPr>
            <a:lvl2pPr marL="377190" marR="0" lvl="1" indent="0" algn="l" rtl="0">
              <a:spcBef>
                <a:spcPts val="0"/>
              </a:spcBef>
              <a:buNone/>
              <a:defRPr sz="1485" b="0" i="0" u="none" strike="noStrike" cap="none">
                <a:solidFill>
                  <a:schemeClr val="dk1"/>
                </a:solidFill>
                <a:latin typeface="Calibri"/>
                <a:ea typeface="Calibri"/>
                <a:cs typeface="Calibri"/>
                <a:sym typeface="Calibri"/>
              </a:defRPr>
            </a:lvl2pPr>
            <a:lvl3pPr marL="754380" marR="0" lvl="2" indent="0" algn="l" rtl="0">
              <a:spcBef>
                <a:spcPts val="0"/>
              </a:spcBef>
              <a:buNone/>
              <a:defRPr sz="1485" b="0" i="0" u="none" strike="noStrike" cap="none">
                <a:solidFill>
                  <a:schemeClr val="dk1"/>
                </a:solidFill>
                <a:latin typeface="Calibri"/>
                <a:ea typeface="Calibri"/>
                <a:cs typeface="Calibri"/>
                <a:sym typeface="Calibri"/>
              </a:defRPr>
            </a:lvl3pPr>
            <a:lvl4pPr marL="1131570" marR="0" lvl="3" indent="0" algn="l" rtl="0">
              <a:spcBef>
                <a:spcPts val="0"/>
              </a:spcBef>
              <a:buNone/>
              <a:defRPr sz="1485" b="0" i="0" u="none" strike="noStrike" cap="none">
                <a:solidFill>
                  <a:schemeClr val="dk1"/>
                </a:solidFill>
                <a:latin typeface="Calibri"/>
                <a:ea typeface="Calibri"/>
                <a:cs typeface="Calibri"/>
                <a:sym typeface="Calibri"/>
              </a:defRPr>
            </a:lvl4pPr>
            <a:lvl5pPr marL="1508760" marR="0" lvl="4" indent="0" algn="l" rtl="0">
              <a:spcBef>
                <a:spcPts val="0"/>
              </a:spcBef>
              <a:buNone/>
              <a:defRPr sz="1485" b="0" i="0" u="none" strike="noStrike" cap="none">
                <a:solidFill>
                  <a:schemeClr val="dk1"/>
                </a:solidFill>
                <a:latin typeface="Calibri"/>
                <a:ea typeface="Calibri"/>
                <a:cs typeface="Calibri"/>
                <a:sym typeface="Calibri"/>
              </a:defRPr>
            </a:lvl5pPr>
            <a:lvl6pPr marL="1885950" marR="0" lvl="5" indent="0" algn="l" rtl="0">
              <a:spcBef>
                <a:spcPts val="0"/>
              </a:spcBef>
              <a:buNone/>
              <a:defRPr sz="1485" b="0" i="0" u="none" strike="noStrike" cap="none">
                <a:solidFill>
                  <a:schemeClr val="dk1"/>
                </a:solidFill>
                <a:latin typeface="Calibri"/>
                <a:ea typeface="Calibri"/>
                <a:cs typeface="Calibri"/>
                <a:sym typeface="Calibri"/>
              </a:defRPr>
            </a:lvl6pPr>
            <a:lvl7pPr marL="2263140" marR="0" lvl="6" indent="0" algn="l" rtl="0">
              <a:spcBef>
                <a:spcPts val="0"/>
              </a:spcBef>
              <a:buNone/>
              <a:defRPr sz="1485" b="0" i="0" u="none" strike="noStrike" cap="none">
                <a:solidFill>
                  <a:schemeClr val="dk1"/>
                </a:solidFill>
                <a:latin typeface="Calibri"/>
                <a:ea typeface="Calibri"/>
                <a:cs typeface="Calibri"/>
                <a:sym typeface="Calibri"/>
              </a:defRPr>
            </a:lvl7pPr>
            <a:lvl8pPr marL="2640330" marR="0" lvl="7" indent="0" algn="l" rtl="0">
              <a:spcBef>
                <a:spcPts val="0"/>
              </a:spcBef>
              <a:buNone/>
              <a:defRPr sz="1485" b="0" i="0" u="none" strike="noStrike" cap="none">
                <a:solidFill>
                  <a:schemeClr val="dk1"/>
                </a:solidFill>
                <a:latin typeface="Calibri"/>
                <a:ea typeface="Calibri"/>
                <a:cs typeface="Calibri"/>
                <a:sym typeface="Calibri"/>
              </a:defRPr>
            </a:lvl8pPr>
            <a:lvl9pPr marL="3017520" marR="0" lvl="8" indent="0" algn="l" rtl="0">
              <a:spcBef>
                <a:spcPts val="0"/>
              </a:spcBef>
              <a:buNone/>
              <a:defRPr sz="148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7103746" y="7203864"/>
            <a:ext cx="2263139" cy="413808"/>
          </a:xfrm>
          <a:prstGeom prst="rect">
            <a:avLst/>
          </a:prstGeom>
          <a:noFill/>
          <a:ln>
            <a:noFill/>
          </a:ln>
        </p:spPr>
        <p:txBody>
          <a:bodyPr lIns="91425" tIns="45700" rIns="91425" bIns="45700" anchor="ctr" anchorCtr="0">
            <a:noAutofit/>
          </a:bodyPr>
          <a:lstStyle/>
          <a:p>
            <a:pPr>
              <a:buSzPct val="25000"/>
            </a:pPr>
            <a:fld id="{00000000-1234-1234-1234-123412341234}" type="slidenum">
              <a:rPr lang="en-US" sz="990" smtClean="0">
                <a:solidFill>
                  <a:srgbClr val="888888"/>
                </a:solidFill>
                <a:latin typeface="Calibri"/>
                <a:ea typeface="Calibri"/>
                <a:cs typeface="Calibri"/>
                <a:sym typeface="Calibri"/>
              </a:rPr>
              <a:pPr>
                <a:buSzPct val="25000"/>
              </a:pPr>
              <a:t>‹#›</a:t>
            </a:fld>
            <a:endParaRPr lang="en-US" sz="99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714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0" name="Google Shape;30;p4"/>
          <p:cNvSpPr txBox="1">
            <a:spLocks noGrp="1"/>
          </p:cNvSpPr>
          <p:nvPr>
            <p:ph type="body" idx="1"/>
          </p:nvPr>
        </p:nvSpPr>
        <p:spPr>
          <a:xfrm>
            <a:off x="473075" y="2105025"/>
            <a:ext cx="4186238"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2"/>
          </p:nvPr>
        </p:nvSpPr>
        <p:spPr>
          <a:xfrm>
            <a:off x="4811713" y="2105025"/>
            <a:ext cx="4186237"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4"/>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5"/>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95338" y="4994275"/>
            <a:ext cx="8548687" cy="154463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8"/>
          <p:cNvSpPr txBox="1">
            <a:spLocks noGrp="1"/>
          </p:cNvSpPr>
          <p:nvPr>
            <p:ph type="body" idx="1"/>
          </p:nvPr>
        </p:nvSpPr>
        <p:spPr>
          <a:xfrm>
            <a:off x="795338" y="3294063"/>
            <a:ext cx="8548687" cy="1700212"/>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8"/>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8"/>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503238" y="311150"/>
            <a:ext cx="9051925" cy="1295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body" idx="1"/>
          </p:nvPr>
        </p:nvSpPr>
        <p:spPr>
          <a:xfrm>
            <a:off x="503238" y="1739900"/>
            <a:ext cx="4443412" cy="725488"/>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503238" y="2465388"/>
            <a:ext cx="4443412" cy="447833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3"/>
          </p:nvPr>
        </p:nvSpPr>
        <p:spPr>
          <a:xfrm>
            <a:off x="5110163" y="1739900"/>
            <a:ext cx="4445000" cy="725488"/>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4"/>
          </p:nvPr>
        </p:nvSpPr>
        <p:spPr>
          <a:xfrm>
            <a:off x="5110163" y="2465388"/>
            <a:ext cx="4445000" cy="447833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9"/>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4" name="Google Shape;64;p9"/>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0"/>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9" name="Google Shape;69;p10"/>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503238" y="309563"/>
            <a:ext cx="3308350" cy="13176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11"/>
          <p:cNvSpPr txBox="1">
            <a:spLocks noGrp="1"/>
          </p:cNvSpPr>
          <p:nvPr>
            <p:ph type="body" idx="1"/>
          </p:nvPr>
        </p:nvSpPr>
        <p:spPr>
          <a:xfrm>
            <a:off x="3932238" y="309563"/>
            <a:ext cx="5622925" cy="66341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2"/>
          </p:nvPr>
        </p:nvSpPr>
        <p:spPr>
          <a:xfrm>
            <a:off x="503238" y="1627188"/>
            <a:ext cx="3308350" cy="531653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11"/>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11"/>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971675" y="5440363"/>
            <a:ext cx="6035675" cy="6429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9" name="Google Shape;79;p12"/>
          <p:cNvSpPr>
            <a:spLocks noGrp="1"/>
          </p:cNvSpPr>
          <p:nvPr>
            <p:ph type="pic" idx="2"/>
          </p:nvPr>
        </p:nvSpPr>
        <p:spPr>
          <a:xfrm>
            <a:off x="1971675" y="693738"/>
            <a:ext cx="6035675" cy="466407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1971675" y="6083300"/>
            <a:ext cx="6035675" cy="91122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13"/>
          <p:cNvSpPr txBox="1">
            <a:spLocks noGrp="1"/>
          </p:cNvSpPr>
          <p:nvPr>
            <p:ph type="body" idx="1"/>
          </p:nvPr>
        </p:nvSpPr>
        <p:spPr>
          <a:xfrm rot="5400000">
            <a:off x="2472531" y="105569"/>
            <a:ext cx="4525963" cy="85248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13"/>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13"/>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3075" y="473075"/>
            <a:ext cx="8524875" cy="142081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473075" y="2105025"/>
            <a:ext cx="8524875"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762000" y="7086600"/>
            <a:ext cx="2057400" cy="533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429000" y="7086600"/>
            <a:ext cx="3200400" cy="533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7239000" y="7086600"/>
            <a:ext cx="2057400" cy="5334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127658" y="3193283"/>
            <a:ext cx="3803085" cy="759825"/>
          </a:xfrm>
          <a:prstGeom prst="rect">
            <a:avLst/>
          </a:prstGeom>
          <a:noFill/>
          <a:ln>
            <a:noFill/>
          </a:ln>
        </p:spPr>
        <p:txBody>
          <a:bodyPr spcFirstLastPara="1" wrap="square" lIns="75426" tIns="37703" rIns="75426" bIns="37703" anchor="b" anchorCtr="0">
            <a:noAutofit/>
          </a:bodyPr>
          <a:lstStyle/>
          <a:p>
            <a:pPr>
              <a:buSzPct val="25000"/>
            </a:pPr>
            <a:r>
              <a:rPr lang="en-US"/>
              <a:t>Heat Stress</a:t>
            </a:r>
          </a:p>
        </p:txBody>
      </p:sp>
      <p:sp>
        <p:nvSpPr>
          <p:cNvPr id="89" name="Shape 89"/>
          <p:cNvSpPr txBox="1">
            <a:spLocks noGrp="1"/>
          </p:cNvSpPr>
          <p:nvPr>
            <p:ph type="subTitle" idx="1"/>
          </p:nvPr>
        </p:nvSpPr>
        <p:spPr>
          <a:xfrm>
            <a:off x="3478118" y="4028966"/>
            <a:ext cx="3102165" cy="448470"/>
          </a:xfrm>
          <a:prstGeom prst="rect">
            <a:avLst/>
          </a:prstGeom>
          <a:noFill/>
          <a:ln>
            <a:noFill/>
          </a:ln>
        </p:spPr>
        <p:txBody>
          <a:bodyPr spcFirstLastPara="1" wrap="square" lIns="75426" tIns="37703" rIns="75426" bIns="37703" anchor="t" anchorCtr="0">
            <a:noAutofit/>
          </a:bodyPr>
          <a:lstStyle/>
          <a:p>
            <a:pPr>
              <a:spcBef>
                <a:spcPts val="0"/>
              </a:spcBef>
              <a:buSzPct val="25000"/>
            </a:pPr>
            <a:r>
              <a:rPr lang="en-US"/>
              <a:t>John Newquist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B319-935B-44B1-9DBF-226A7FE57698}"/>
              </a:ext>
            </a:extLst>
          </p:cNvPr>
          <p:cNvSpPr>
            <a:spLocks noGrp="1"/>
          </p:cNvSpPr>
          <p:nvPr>
            <p:ph type="title"/>
          </p:nvPr>
        </p:nvSpPr>
        <p:spPr>
          <a:xfrm>
            <a:off x="6419950" y="1489610"/>
            <a:ext cx="3394710" cy="942975"/>
          </a:xfrm>
        </p:spPr>
        <p:txBody>
          <a:bodyPr/>
          <a:lstStyle/>
          <a:p>
            <a:r>
              <a:rPr lang="en-US" dirty="0"/>
              <a:t>Pickle Juice?</a:t>
            </a:r>
          </a:p>
        </p:txBody>
      </p:sp>
      <p:sp>
        <p:nvSpPr>
          <p:cNvPr id="3" name="Content Placeholder 2">
            <a:extLst>
              <a:ext uri="{FF2B5EF4-FFF2-40B4-BE49-F238E27FC236}">
                <a16:creationId xmlns:a16="http://schemas.microsoft.com/office/drawing/2014/main" id="{F1A1B221-5576-49E7-9328-0DB431E2AADC}"/>
              </a:ext>
            </a:extLst>
          </p:cNvPr>
          <p:cNvSpPr>
            <a:spLocks noGrp="1"/>
          </p:cNvSpPr>
          <p:nvPr>
            <p:ph idx="1"/>
          </p:nvPr>
        </p:nvSpPr>
        <p:spPr>
          <a:xfrm>
            <a:off x="1571625" y="1623060"/>
            <a:ext cx="3709035" cy="4400550"/>
          </a:xfrm>
        </p:spPr>
        <p:txBody>
          <a:bodyPr/>
          <a:lstStyle/>
          <a:p>
            <a:r>
              <a:rPr lang="en-US" sz="1650" dirty="0"/>
              <a:t>The Cowboys and Eagles played in 109-degree heat, but the Philadelphia players seemed more energized. </a:t>
            </a:r>
          </a:p>
          <a:p>
            <a:r>
              <a:rPr lang="en-US" sz="1650" dirty="0"/>
              <a:t>The players are crediting pickle juice, which trainer Rick Burkholder recommended to combat the heat.</a:t>
            </a:r>
          </a:p>
          <a:p>
            <a:r>
              <a:rPr lang="en-US" sz="1650" dirty="0"/>
              <a:t>NYT – The reaction, for some, was rapid. Within about 85 seconds, the men drinking pickle juice stopped cramping. But the cramps continued unabated in the men drinking water. Pickle juice had “relieved a cramp 45 percent faster” than drinking no fluids and about 37 percent faster than water, concluded the authors of the study</a:t>
            </a:r>
          </a:p>
        </p:txBody>
      </p:sp>
      <p:pic>
        <p:nvPicPr>
          <p:cNvPr id="4" name="Picture 3">
            <a:extLst>
              <a:ext uri="{FF2B5EF4-FFF2-40B4-BE49-F238E27FC236}">
                <a16:creationId xmlns:a16="http://schemas.microsoft.com/office/drawing/2014/main" id="{4C5DD541-4190-4E64-AE68-DF4A2B82DF5A}"/>
              </a:ext>
            </a:extLst>
          </p:cNvPr>
          <p:cNvPicPr>
            <a:picLocks noChangeAspect="1"/>
          </p:cNvPicPr>
          <p:nvPr/>
        </p:nvPicPr>
        <p:blipFill>
          <a:blip r:embed="rId2"/>
          <a:stretch>
            <a:fillRect/>
          </a:stretch>
        </p:blipFill>
        <p:spPr>
          <a:xfrm>
            <a:off x="5909311" y="2959845"/>
            <a:ext cx="1359456" cy="2286714"/>
          </a:xfrm>
          <a:prstGeom prst="rect">
            <a:avLst/>
          </a:prstGeom>
        </p:spPr>
      </p:pic>
    </p:spTree>
    <p:extLst>
      <p:ext uri="{BB962C8B-B14F-4D97-AF65-F5344CB8AC3E}">
        <p14:creationId xmlns:p14="http://schemas.microsoft.com/office/powerpoint/2010/main" val="159251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B319-935B-44B1-9DBF-226A7FE57698}"/>
              </a:ext>
            </a:extLst>
          </p:cNvPr>
          <p:cNvSpPr>
            <a:spLocks noGrp="1"/>
          </p:cNvSpPr>
          <p:nvPr>
            <p:ph type="title"/>
          </p:nvPr>
        </p:nvSpPr>
        <p:spPr>
          <a:xfrm>
            <a:off x="6419950" y="1489610"/>
            <a:ext cx="3394710" cy="942975"/>
          </a:xfrm>
        </p:spPr>
        <p:txBody>
          <a:bodyPr/>
          <a:lstStyle/>
          <a:p>
            <a:r>
              <a:rPr lang="en-US" dirty="0"/>
              <a:t>Pickle Juice </a:t>
            </a:r>
          </a:p>
        </p:txBody>
      </p:sp>
      <p:sp>
        <p:nvSpPr>
          <p:cNvPr id="3" name="Content Placeholder 2">
            <a:extLst>
              <a:ext uri="{FF2B5EF4-FFF2-40B4-BE49-F238E27FC236}">
                <a16:creationId xmlns:a16="http://schemas.microsoft.com/office/drawing/2014/main" id="{F1A1B221-5576-49E7-9328-0DB431E2AADC}"/>
              </a:ext>
            </a:extLst>
          </p:cNvPr>
          <p:cNvSpPr>
            <a:spLocks noGrp="1"/>
          </p:cNvSpPr>
          <p:nvPr>
            <p:ph idx="1"/>
          </p:nvPr>
        </p:nvSpPr>
        <p:spPr>
          <a:xfrm>
            <a:off x="1571625" y="1623060"/>
            <a:ext cx="3709035" cy="4400550"/>
          </a:xfrm>
        </p:spPr>
        <p:txBody>
          <a:bodyPr/>
          <a:lstStyle/>
          <a:p>
            <a:r>
              <a:rPr lang="en-US" sz="1980" dirty="0"/>
              <a:t> 2016 Pickle juice calming reflex  per </a:t>
            </a:r>
            <a:r>
              <a:rPr lang="en-US" sz="1980" dirty="0" err="1"/>
              <a:t>MacKinnnon</a:t>
            </a:r>
            <a:r>
              <a:rPr lang="en-US" sz="1980" dirty="0"/>
              <a:t> and Bean research. </a:t>
            </a:r>
          </a:p>
          <a:p>
            <a:endParaRPr lang="en-US" sz="1980" dirty="0"/>
          </a:p>
          <a:p>
            <a:r>
              <a:rPr lang="en-US" sz="1980" dirty="0"/>
              <a:t>2010  - cramps happen without change in electrolytes Kevin Miller , PhD </a:t>
            </a:r>
          </a:p>
          <a:p>
            <a:endParaRPr lang="en-US" sz="1980" dirty="0"/>
          </a:p>
          <a:p>
            <a:r>
              <a:rPr lang="en-US" sz="1980" dirty="0"/>
              <a:t>1997 – muscle neuro receptions  imbalance cause cramps. South Africa study.  </a:t>
            </a:r>
          </a:p>
          <a:p>
            <a:endParaRPr lang="en-US" sz="1980" dirty="0"/>
          </a:p>
          <a:p>
            <a:endParaRPr lang="en-US" sz="1650" dirty="0"/>
          </a:p>
        </p:txBody>
      </p:sp>
      <p:pic>
        <p:nvPicPr>
          <p:cNvPr id="7" name="Picture 6">
            <a:extLst>
              <a:ext uri="{FF2B5EF4-FFF2-40B4-BE49-F238E27FC236}">
                <a16:creationId xmlns:a16="http://schemas.microsoft.com/office/drawing/2014/main" id="{B6ADBB8A-D87F-475B-9E94-6BCFDEBC6CB0}"/>
              </a:ext>
            </a:extLst>
          </p:cNvPr>
          <p:cNvPicPr>
            <a:picLocks noChangeAspect="1"/>
          </p:cNvPicPr>
          <p:nvPr/>
        </p:nvPicPr>
        <p:blipFill>
          <a:blip r:embed="rId2"/>
          <a:stretch>
            <a:fillRect/>
          </a:stretch>
        </p:blipFill>
        <p:spPr>
          <a:xfrm>
            <a:off x="6089785" y="2939296"/>
            <a:ext cx="1768078" cy="1768078"/>
          </a:xfrm>
          <a:prstGeom prst="rect">
            <a:avLst/>
          </a:prstGeom>
        </p:spPr>
      </p:pic>
    </p:spTree>
    <p:extLst>
      <p:ext uri="{BB962C8B-B14F-4D97-AF65-F5344CB8AC3E}">
        <p14:creationId xmlns:p14="http://schemas.microsoft.com/office/powerpoint/2010/main" val="205715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2655-E3E7-4A8D-A3F9-C52D89817F69}"/>
              </a:ext>
            </a:extLst>
          </p:cNvPr>
          <p:cNvSpPr>
            <a:spLocks noGrp="1"/>
          </p:cNvSpPr>
          <p:nvPr>
            <p:ph type="title"/>
          </p:nvPr>
        </p:nvSpPr>
        <p:spPr/>
        <p:txBody>
          <a:bodyPr/>
          <a:lstStyle/>
          <a:p>
            <a:r>
              <a:rPr lang="en-US" dirty="0"/>
              <a:t>Anti Cramp Tactics</a:t>
            </a:r>
          </a:p>
        </p:txBody>
      </p:sp>
      <p:sp>
        <p:nvSpPr>
          <p:cNvPr id="4" name="Text Placeholder 3">
            <a:extLst>
              <a:ext uri="{FF2B5EF4-FFF2-40B4-BE49-F238E27FC236}">
                <a16:creationId xmlns:a16="http://schemas.microsoft.com/office/drawing/2014/main" id="{350E897C-4C61-48E1-9197-7C48F10E34D5}"/>
              </a:ext>
            </a:extLst>
          </p:cNvPr>
          <p:cNvSpPr>
            <a:spLocks noGrp="1"/>
          </p:cNvSpPr>
          <p:nvPr>
            <p:ph type="body" idx="1"/>
          </p:nvPr>
        </p:nvSpPr>
        <p:spPr/>
        <p:txBody>
          <a:bodyPr/>
          <a:lstStyle/>
          <a:p>
            <a:r>
              <a:rPr lang="en-US" dirty="0"/>
              <a:t>Sugar, Vinegar, Capsaicin have worked. </a:t>
            </a:r>
          </a:p>
          <a:p>
            <a:r>
              <a:rPr lang="en-US" dirty="0"/>
              <a:t>Sleep, </a:t>
            </a:r>
          </a:p>
          <a:p>
            <a:r>
              <a:rPr lang="en-US" dirty="0"/>
              <a:t>Exercise</a:t>
            </a:r>
          </a:p>
          <a:p>
            <a:endParaRPr lang="en-US" dirty="0"/>
          </a:p>
          <a:p>
            <a:endParaRPr lang="en-US" dirty="0"/>
          </a:p>
        </p:txBody>
      </p:sp>
      <p:pic>
        <p:nvPicPr>
          <p:cNvPr id="6" name="Picture 5">
            <a:extLst>
              <a:ext uri="{FF2B5EF4-FFF2-40B4-BE49-F238E27FC236}">
                <a16:creationId xmlns:a16="http://schemas.microsoft.com/office/drawing/2014/main" id="{1E97DF36-43DA-41BF-80DE-F201CF274765}"/>
              </a:ext>
            </a:extLst>
          </p:cNvPr>
          <p:cNvPicPr>
            <a:picLocks noChangeAspect="1"/>
          </p:cNvPicPr>
          <p:nvPr/>
        </p:nvPicPr>
        <p:blipFill>
          <a:blip r:embed="rId2"/>
          <a:stretch>
            <a:fillRect/>
          </a:stretch>
        </p:blipFill>
        <p:spPr>
          <a:xfrm>
            <a:off x="6919079" y="1619130"/>
            <a:ext cx="1500902" cy="4620578"/>
          </a:xfrm>
          <a:prstGeom prst="rect">
            <a:avLst/>
          </a:prstGeom>
        </p:spPr>
      </p:pic>
    </p:spTree>
    <p:extLst>
      <p:ext uri="{BB962C8B-B14F-4D97-AF65-F5344CB8AC3E}">
        <p14:creationId xmlns:p14="http://schemas.microsoft.com/office/powerpoint/2010/main" val="257880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1196044" y="5490784"/>
            <a:ext cx="7666313" cy="1172655"/>
          </a:xfrm>
          <a:prstGeom prst="rect">
            <a:avLst/>
          </a:prstGeom>
          <a:noFill/>
          <a:ln>
            <a:noFill/>
          </a:ln>
        </p:spPr>
        <p:txBody>
          <a:bodyPr lIns="75426" tIns="37703" rIns="75426" bIns="37703" anchor="t" anchorCtr="0">
            <a:noAutofit/>
          </a:bodyPr>
          <a:lstStyle/>
          <a:p>
            <a:pPr algn="ctr">
              <a:buSzPct val="25000"/>
            </a:pPr>
            <a:r>
              <a:rPr lang="en-US" sz="2310">
                <a:solidFill>
                  <a:schemeClr val="dk1"/>
                </a:solidFill>
                <a:latin typeface="Calibri"/>
                <a:ea typeface="Calibri"/>
                <a:cs typeface="Calibri"/>
                <a:sym typeface="Calibri"/>
              </a:rPr>
              <a:t>The heat index values were devised for shady, light wind conditions. Exposure to full sunshine can increase heat index values by up to 15° Fahrenheit. </a:t>
            </a:r>
          </a:p>
          <a:p>
            <a:endParaRPr sz="1485">
              <a:solidFill>
                <a:schemeClr val="dk1"/>
              </a:solidFill>
              <a:latin typeface="Calibri"/>
              <a:ea typeface="Calibri"/>
              <a:cs typeface="Calibri"/>
              <a:sym typeface="Calibri"/>
            </a:endParaRPr>
          </a:p>
        </p:txBody>
      </p:sp>
      <p:pic>
        <p:nvPicPr>
          <p:cNvPr id="151" name="Shape 151"/>
          <p:cNvPicPr preferRelativeResize="0"/>
          <p:nvPr/>
        </p:nvPicPr>
        <p:blipFill rotWithShape="1">
          <a:blip r:embed="rId3">
            <a:alphaModFix/>
          </a:blip>
          <a:srcRect/>
          <a:stretch/>
        </p:blipFill>
        <p:spPr>
          <a:xfrm>
            <a:off x="1141847" y="1183005"/>
            <a:ext cx="7774718" cy="43515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1449324" y="1072598"/>
            <a:ext cx="7159680" cy="56271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634490" y="-24125"/>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dirty="0">
                <a:solidFill>
                  <a:schemeClr val="dk1"/>
                </a:solidFill>
              </a:rPr>
              <a:t>Sunburn</a:t>
            </a:r>
          </a:p>
        </p:txBody>
      </p:sp>
      <p:sp>
        <p:nvSpPr>
          <p:cNvPr id="163" name="Shape 163"/>
          <p:cNvSpPr txBox="1">
            <a:spLocks noGrp="1"/>
          </p:cNvSpPr>
          <p:nvPr>
            <p:ph type="body" idx="1"/>
          </p:nvPr>
        </p:nvSpPr>
        <p:spPr>
          <a:xfrm>
            <a:off x="320100" y="2830355"/>
            <a:ext cx="5585828" cy="3090285"/>
          </a:xfrm>
          <a:prstGeom prst="rect">
            <a:avLst/>
          </a:prstGeom>
          <a:noFill/>
          <a:ln>
            <a:noFill/>
          </a:ln>
        </p:spPr>
        <p:txBody>
          <a:bodyPr spcFirstLastPara="1" wrap="square" lIns="75426" tIns="37703" rIns="75426" bIns="37703" anchor="t" anchorCtr="0">
            <a:noAutofit/>
          </a:bodyPr>
          <a:lstStyle/>
          <a:p>
            <a:pPr marL="0" indent="0">
              <a:lnSpc>
                <a:spcPct val="90000"/>
              </a:lnSpc>
              <a:spcBef>
                <a:spcPts val="0"/>
              </a:spcBef>
              <a:buClr>
                <a:srgbClr val="000000"/>
              </a:buClr>
              <a:buSzPct val="25000"/>
              <a:buNone/>
            </a:pPr>
            <a:r>
              <a:rPr lang="en-US" sz="2400" dirty="0"/>
              <a:t>Symptoms:</a:t>
            </a:r>
          </a:p>
          <a:p>
            <a:pPr marL="377190" indent="-314325">
              <a:lnSpc>
                <a:spcPct val="90000"/>
              </a:lnSpc>
              <a:spcBef>
                <a:spcPts val="0"/>
              </a:spcBef>
              <a:buSzPct val="100000"/>
              <a:buFont typeface="Arial"/>
              <a:buChar char="•"/>
            </a:pPr>
            <a:r>
              <a:rPr lang="en-US" sz="2400" dirty="0"/>
              <a:t>Red, painful skin (first degree burns)</a:t>
            </a:r>
          </a:p>
          <a:p>
            <a:pPr marL="377190" indent="-314325">
              <a:lnSpc>
                <a:spcPct val="90000"/>
              </a:lnSpc>
              <a:spcBef>
                <a:spcPts val="0"/>
              </a:spcBef>
              <a:buSzPct val="100000"/>
              <a:buFont typeface="Arial"/>
              <a:buChar char="•"/>
            </a:pPr>
            <a:r>
              <a:rPr lang="en-US" sz="2400" dirty="0"/>
              <a:t>Blistering and/or peeling (second degree burns)</a:t>
            </a:r>
          </a:p>
          <a:p>
            <a:pPr marL="0" indent="0">
              <a:lnSpc>
                <a:spcPct val="90000"/>
              </a:lnSpc>
              <a:spcBef>
                <a:spcPts val="0"/>
              </a:spcBef>
              <a:buSzPct val="25000"/>
              <a:buNone/>
            </a:pPr>
            <a:endParaRPr sz="2400" dirty="0"/>
          </a:p>
          <a:p>
            <a:pPr marL="0" indent="0">
              <a:lnSpc>
                <a:spcPct val="90000"/>
              </a:lnSpc>
              <a:spcBef>
                <a:spcPts val="0"/>
              </a:spcBef>
              <a:buSzPct val="25000"/>
              <a:buNone/>
            </a:pPr>
            <a:r>
              <a:rPr lang="en-US" sz="2400" dirty="0"/>
              <a:t>Treatment:</a:t>
            </a:r>
          </a:p>
          <a:p>
            <a:pPr marL="377190" indent="-314325">
              <a:lnSpc>
                <a:spcPct val="90000"/>
              </a:lnSpc>
              <a:spcBef>
                <a:spcPts val="0"/>
              </a:spcBef>
              <a:buSzPct val="100000"/>
              <a:buFont typeface="Arial"/>
              <a:buChar char="•"/>
            </a:pPr>
            <a:r>
              <a:rPr lang="en-US" sz="2400" dirty="0"/>
              <a:t>Skin lotions</a:t>
            </a:r>
          </a:p>
          <a:p>
            <a:pPr marL="377190" indent="-314325">
              <a:lnSpc>
                <a:spcPct val="90000"/>
              </a:lnSpc>
              <a:spcBef>
                <a:spcPts val="0"/>
              </a:spcBef>
              <a:buSzPct val="100000"/>
              <a:buFont typeface="Arial"/>
              <a:buChar char="•"/>
            </a:pPr>
            <a:r>
              <a:rPr lang="en-US" sz="2400" dirty="0"/>
              <a:t>Topical anesthetics</a:t>
            </a:r>
          </a:p>
          <a:p>
            <a:pPr marL="0" indent="0">
              <a:lnSpc>
                <a:spcPct val="90000"/>
              </a:lnSpc>
              <a:spcBef>
                <a:spcPts val="0"/>
              </a:spcBef>
              <a:buSzPct val="25000"/>
              <a:buNone/>
            </a:pPr>
            <a:endParaRPr sz="2400" dirty="0"/>
          </a:p>
          <a:p>
            <a:pPr marL="0" indent="0">
              <a:lnSpc>
                <a:spcPct val="90000"/>
              </a:lnSpc>
              <a:spcBef>
                <a:spcPts val="0"/>
              </a:spcBef>
              <a:buSzPct val="25000"/>
              <a:buNone/>
            </a:pPr>
            <a:r>
              <a:rPr lang="en-US" sz="2400" dirty="0"/>
              <a:t>Prevention:</a:t>
            </a:r>
          </a:p>
          <a:p>
            <a:pPr marL="377190" indent="-314325">
              <a:lnSpc>
                <a:spcPct val="90000"/>
              </a:lnSpc>
              <a:spcBef>
                <a:spcPts val="0"/>
              </a:spcBef>
              <a:buSzPct val="100000"/>
              <a:buFont typeface="Arial"/>
              <a:buChar char="•"/>
            </a:pPr>
            <a:r>
              <a:rPr lang="en-US" sz="2400" dirty="0"/>
              <a:t>Limit sun exposure on bare skin</a:t>
            </a:r>
          </a:p>
        </p:txBody>
      </p:sp>
      <p:sp>
        <p:nvSpPr>
          <p:cNvPr id="164" name="Shape 164"/>
          <p:cNvSpPr txBox="1"/>
          <p:nvPr/>
        </p:nvSpPr>
        <p:spPr>
          <a:xfrm>
            <a:off x="929066" y="1258575"/>
            <a:ext cx="7819268" cy="942975"/>
          </a:xfrm>
          <a:prstGeom prst="rect">
            <a:avLst/>
          </a:prstGeom>
          <a:noFill/>
          <a:ln>
            <a:noFill/>
          </a:ln>
        </p:spPr>
        <p:txBody>
          <a:bodyPr lIns="75426" tIns="75426" rIns="75426" bIns="75426" anchor="t" anchorCtr="0">
            <a:noAutofit/>
          </a:bodyPr>
          <a:lstStyle/>
          <a:p>
            <a:pPr algn="ctr">
              <a:buSzPct val="25000"/>
            </a:pPr>
            <a:r>
              <a:rPr lang="en-US" sz="2310" dirty="0">
                <a:solidFill>
                  <a:schemeClr val="dk1"/>
                </a:solidFill>
                <a:latin typeface="Calibri"/>
                <a:ea typeface="Calibri"/>
                <a:cs typeface="Calibri"/>
                <a:sym typeface="Calibri"/>
              </a:rPr>
              <a:t>Heat stress can be more than a minor inconvenience for those who work in extremely warm conditions. </a:t>
            </a:r>
          </a:p>
        </p:txBody>
      </p:sp>
      <p:pic>
        <p:nvPicPr>
          <p:cNvPr id="165" name="Shape 165"/>
          <p:cNvPicPr preferRelativeResize="0"/>
          <p:nvPr/>
        </p:nvPicPr>
        <p:blipFill>
          <a:blip r:embed="rId3">
            <a:alphaModFix/>
          </a:blip>
          <a:stretch>
            <a:fillRect/>
          </a:stretch>
        </p:blipFill>
        <p:spPr>
          <a:xfrm>
            <a:off x="6773167" y="3559170"/>
            <a:ext cx="2965133" cy="2954655"/>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l="10498"/>
          <a:stretch/>
        </p:blipFill>
        <p:spPr>
          <a:xfrm>
            <a:off x="5858428" y="2352546"/>
            <a:ext cx="2966679" cy="1863118"/>
          </a:xfrm>
          <a:prstGeom prst="rect">
            <a:avLst/>
          </a:prstGeom>
          <a:noFill/>
          <a:ln>
            <a:noFill/>
          </a:ln>
        </p:spPr>
      </p:pic>
      <p:sp>
        <p:nvSpPr>
          <p:cNvPr id="171" name="Shape 171"/>
          <p:cNvSpPr txBox="1">
            <a:spLocks noGrp="1"/>
          </p:cNvSpPr>
          <p:nvPr>
            <p:ph type="title"/>
          </p:nvPr>
        </p:nvSpPr>
        <p:spPr>
          <a:xfrm>
            <a:off x="1634490" y="1346716"/>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Dehydration</a:t>
            </a:r>
          </a:p>
        </p:txBody>
      </p:sp>
      <p:pic>
        <p:nvPicPr>
          <p:cNvPr id="172" name="Shape 172"/>
          <p:cNvPicPr preferRelativeResize="0"/>
          <p:nvPr/>
        </p:nvPicPr>
        <p:blipFill rotWithShape="1">
          <a:blip r:embed="rId4">
            <a:alphaModFix/>
          </a:blip>
          <a:srcRect l="16545" r="14773"/>
          <a:stretch/>
        </p:blipFill>
        <p:spPr>
          <a:xfrm>
            <a:off x="1574450" y="2440306"/>
            <a:ext cx="4017709" cy="3403825"/>
          </a:xfrm>
          <a:prstGeom prst="rect">
            <a:avLst/>
          </a:prstGeom>
          <a:noFill/>
          <a:ln>
            <a:noFill/>
          </a:ln>
        </p:spPr>
      </p:pic>
      <p:pic>
        <p:nvPicPr>
          <p:cNvPr id="173" name="Shape 173"/>
          <p:cNvPicPr preferRelativeResize="0"/>
          <p:nvPr/>
        </p:nvPicPr>
        <p:blipFill>
          <a:blip r:embed="rId5">
            <a:alphaModFix/>
          </a:blip>
          <a:stretch>
            <a:fillRect/>
          </a:stretch>
        </p:blipFill>
        <p:spPr>
          <a:xfrm>
            <a:off x="5858428" y="4288058"/>
            <a:ext cx="2966679" cy="1923404"/>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507489" y="220603"/>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dirty="0">
                <a:solidFill>
                  <a:schemeClr val="dk1"/>
                </a:solidFill>
              </a:rPr>
              <a:t>Heat </a:t>
            </a:r>
            <a:r>
              <a:rPr lang="en-US" dirty="0"/>
              <a:t>R</a:t>
            </a:r>
            <a:r>
              <a:rPr lang="en-US" sz="3630" dirty="0">
                <a:solidFill>
                  <a:schemeClr val="dk1"/>
                </a:solidFill>
              </a:rPr>
              <a:t>ash and </a:t>
            </a:r>
            <a:r>
              <a:rPr lang="en-US" dirty="0"/>
              <a:t>C</a:t>
            </a:r>
            <a:r>
              <a:rPr lang="en-US" sz="3630" dirty="0">
                <a:solidFill>
                  <a:schemeClr val="dk1"/>
                </a:solidFill>
              </a:rPr>
              <a:t>ramps</a:t>
            </a:r>
          </a:p>
        </p:txBody>
      </p:sp>
      <p:sp>
        <p:nvSpPr>
          <p:cNvPr id="180" name="Shape 180"/>
          <p:cNvSpPr txBox="1">
            <a:spLocks noGrp="1"/>
          </p:cNvSpPr>
          <p:nvPr>
            <p:ph type="body" idx="1"/>
          </p:nvPr>
        </p:nvSpPr>
        <p:spPr>
          <a:xfrm>
            <a:off x="361597" y="2226836"/>
            <a:ext cx="5906588" cy="4328775"/>
          </a:xfrm>
          <a:prstGeom prst="rect">
            <a:avLst/>
          </a:prstGeom>
          <a:noFill/>
          <a:ln>
            <a:noFill/>
          </a:ln>
        </p:spPr>
        <p:txBody>
          <a:bodyPr spcFirstLastPara="1" wrap="square" lIns="75426" tIns="37703" rIns="75426" bIns="37703" anchor="t" anchorCtr="0">
            <a:noAutofit/>
          </a:bodyPr>
          <a:lstStyle/>
          <a:p>
            <a:pPr marL="0" indent="0">
              <a:lnSpc>
                <a:spcPct val="90000"/>
              </a:lnSpc>
              <a:spcBef>
                <a:spcPts val="0"/>
              </a:spcBef>
              <a:buClr>
                <a:srgbClr val="000000"/>
              </a:buClr>
              <a:buSzPct val="25000"/>
              <a:buNone/>
            </a:pPr>
            <a:r>
              <a:rPr lang="en-US" sz="2145" dirty="0"/>
              <a:t>Symptoms:</a:t>
            </a:r>
          </a:p>
          <a:p>
            <a:pPr marL="377190" indent="-324803">
              <a:lnSpc>
                <a:spcPct val="90000"/>
              </a:lnSpc>
              <a:spcBef>
                <a:spcPts val="0"/>
              </a:spcBef>
              <a:buSzPct val="100000"/>
              <a:buFont typeface="Arial"/>
              <a:buChar char="•"/>
            </a:pPr>
            <a:r>
              <a:rPr lang="en-US" sz="2145" dirty="0"/>
              <a:t>Red rash and itching</a:t>
            </a:r>
          </a:p>
          <a:p>
            <a:pPr marL="377190" indent="-324803">
              <a:lnSpc>
                <a:spcPct val="90000"/>
              </a:lnSpc>
              <a:spcBef>
                <a:spcPts val="0"/>
              </a:spcBef>
              <a:buSzPct val="100000"/>
              <a:buFont typeface="Arial"/>
              <a:buChar char="•"/>
            </a:pPr>
            <a:r>
              <a:rPr lang="en-US" sz="2145" dirty="0"/>
              <a:t>Hot, moist skin</a:t>
            </a:r>
          </a:p>
          <a:p>
            <a:pPr marL="377190" indent="-324803">
              <a:lnSpc>
                <a:spcPct val="90000"/>
              </a:lnSpc>
              <a:spcBef>
                <a:spcPts val="0"/>
              </a:spcBef>
              <a:buSzPct val="100000"/>
              <a:buFont typeface="Arial"/>
              <a:buChar char="•"/>
            </a:pPr>
            <a:r>
              <a:rPr lang="en-US" sz="2145" dirty="0"/>
              <a:t>Normal to slightly high body temperature</a:t>
            </a:r>
          </a:p>
          <a:p>
            <a:pPr marL="0" indent="0">
              <a:lnSpc>
                <a:spcPct val="90000"/>
              </a:lnSpc>
              <a:spcBef>
                <a:spcPts val="0"/>
              </a:spcBef>
              <a:buSzPct val="25000"/>
              <a:buNone/>
            </a:pPr>
            <a:endParaRPr sz="2145" dirty="0"/>
          </a:p>
          <a:p>
            <a:pPr marL="0" indent="0">
              <a:lnSpc>
                <a:spcPct val="90000"/>
              </a:lnSpc>
              <a:spcBef>
                <a:spcPts val="0"/>
              </a:spcBef>
              <a:buSzPct val="25000"/>
              <a:buNone/>
            </a:pPr>
            <a:r>
              <a:rPr lang="en-US" sz="2145" dirty="0"/>
              <a:t>Treatment:</a:t>
            </a:r>
          </a:p>
          <a:p>
            <a:pPr marL="377190" indent="-324803">
              <a:lnSpc>
                <a:spcPct val="90000"/>
              </a:lnSpc>
              <a:spcBef>
                <a:spcPts val="0"/>
              </a:spcBef>
              <a:buSzPct val="100000"/>
              <a:buFont typeface="Arial"/>
              <a:buChar char="•"/>
            </a:pPr>
            <a:r>
              <a:rPr lang="en-US" sz="2145" dirty="0"/>
              <a:t>Ointment – Aloe Vera</a:t>
            </a:r>
          </a:p>
          <a:p>
            <a:pPr marL="0" indent="0">
              <a:lnSpc>
                <a:spcPct val="90000"/>
              </a:lnSpc>
              <a:spcBef>
                <a:spcPts val="0"/>
              </a:spcBef>
              <a:buSzPct val="25000"/>
              <a:buNone/>
            </a:pPr>
            <a:endParaRPr sz="2145" dirty="0"/>
          </a:p>
          <a:p>
            <a:pPr marL="0" indent="0">
              <a:lnSpc>
                <a:spcPct val="90000"/>
              </a:lnSpc>
              <a:spcBef>
                <a:spcPts val="0"/>
              </a:spcBef>
              <a:buSzPct val="25000"/>
              <a:buNone/>
            </a:pPr>
            <a:r>
              <a:rPr lang="en-US" sz="2145" dirty="0"/>
              <a:t>Prevention:</a:t>
            </a:r>
          </a:p>
          <a:p>
            <a:pPr marL="377190" indent="-324803">
              <a:lnSpc>
                <a:spcPct val="90000"/>
              </a:lnSpc>
              <a:spcBef>
                <a:spcPts val="0"/>
              </a:spcBef>
              <a:buSzPct val="100000"/>
              <a:buFont typeface="Arial"/>
              <a:buChar char="•"/>
            </a:pPr>
            <a:r>
              <a:rPr lang="en-US" sz="2145" dirty="0"/>
              <a:t>Keep skin dry and clean</a:t>
            </a:r>
          </a:p>
          <a:p>
            <a:pPr marL="377190" indent="-324803">
              <a:lnSpc>
                <a:spcPct val="90000"/>
              </a:lnSpc>
              <a:spcBef>
                <a:spcPts val="0"/>
              </a:spcBef>
              <a:buSzPct val="100000"/>
              <a:buFont typeface="Arial"/>
              <a:buChar char="•"/>
            </a:pPr>
            <a:r>
              <a:rPr lang="en-US" sz="2145" dirty="0"/>
              <a:t>Loosen clothing</a:t>
            </a:r>
          </a:p>
          <a:p>
            <a:pPr marL="377190" indent="-324803">
              <a:lnSpc>
                <a:spcPct val="90000"/>
              </a:lnSpc>
              <a:spcBef>
                <a:spcPts val="0"/>
              </a:spcBef>
              <a:buSzPct val="100000"/>
              <a:buFont typeface="Arial"/>
              <a:buChar char="•"/>
            </a:pPr>
            <a:r>
              <a:rPr lang="en-US" sz="2145" dirty="0"/>
              <a:t>Drink lightly salted liquids (0.1% saline)</a:t>
            </a:r>
          </a:p>
          <a:p>
            <a:pPr marL="377190" indent="-324803">
              <a:lnSpc>
                <a:spcPct val="90000"/>
              </a:lnSpc>
              <a:spcBef>
                <a:spcPts val="0"/>
              </a:spcBef>
              <a:buSzPct val="100000"/>
              <a:buFont typeface="Arial"/>
              <a:buChar char="•"/>
            </a:pPr>
            <a:r>
              <a:rPr lang="en-US" sz="2145" dirty="0"/>
              <a:t>Seek medical aid if cramps persist</a:t>
            </a:r>
          </a:p>
        </p:txBody>
      </p:sp>
      <p:pic>
        <p:nvPicPr>
          <p:cNvPr id="181" name="Shape 181"/>
          <p:cNvPicPr preferRelativeResize="0"/>
          <p:nvPr/>
        </p:nvPicPr>
        <p:blipFill rotWithShape="1">
          <a:blip r:embed="rId3">
            <a:alphaModFix/>
          </a:blip>
          <a:srcRect/>
          <a:stretch/>
        </p:blipFill>
        <p:spPr>
          <a:xfrm>
            <a:off x="6594947" y="2154216"/>
            <a:ext cx="2360160" cy="1770119"/>
          </a:xfrm>
          <a:prstGeom prst="rect">
            <a:avLst/>
          </a:prstGeom>
          <a:noFill/>
          <a:ln>
            <a:noFill/>
          </a:ln>
        </p:spPr>
      </p:pic>
      <p:pic>
        <p:nvPicPr>
          <p:cNvPr id="182" name="Shape 182"/>
          <p:cNvPicPr preferRelativeResize="0"/>
          <p:nvPr/>
        </p:nvPicPr>
        <p:blipFill rotWithShape="1">
          <a:blip r:embed="rId4">
            <a:alphaModFix/>
          </a:blip>
          <a:srcRect l="30291" t="14635" r="21749" b="6933"/>
          <a:stretch/>
        </p:blipFill>
        <p:spPr>
          <a:xfrm>
            <a:off x="6594947" y="3981549"/>
            <a:ext cx="2360119" cy="2574020"/>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a:stretch/>
        </p:blipFill>
        <p:spPr>
          <a:xfrm>
            <a:off x="387819" y="1057275"/>
            <a:ext cx="9274664" cy="56529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393190" y="572016"/>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200" dirty="0">
                <a:solidFill>
                  <a:schemeClr val="dk1"/>
                </a:solidFill>
                <a:latin typeface="+mn-lt"/>
              </a:rPr>
              <a:t>Heat </a:t>
            </a:r>
            <a:r>
              <a:rPr lang="en-US" sz="3200" dirty="0">
                <a:latin typeface="+mn-lt"/>
              </a:rPr>
              <a:t>E</a:t>
            </a:r>
            <a:r>
              <a:rPr lang="en-US" sz="3200" dirty="0">
                <a:solidFill>
                  <a:schemeClr val="dk1"/>
                </a:solidFill>
                <a:latin typeface="+mn-lt"/>
              </a:rPr>
              <a:t>xhaustion</a:t>
            </a:r>
          </a:p>
        </p:txBody>
      </p:sp>
      <p:sp>
        <p:nvSpPr>
          <p:cNvPr id="194" name="Shape 194"/>
          <p:cNvSpPr txBox="1">
            <a:spLocks noGrp="1"/>
          </p:cNvSpPr>
          <p:nvPr>
            <p:ph type="body" idx="1"/>
          </p:nvPr>
        </p:nvSpPr>
        <p:spPr>
          <a:xfrm>
            <a:off x="398372" y="2289701"/>
            <a:ext cx="5653643" cy="4221360"/>
          </a:xfrm>
          <a:prstGeom prst="rect">
            <a:avLst/>
          </a:prstGeom>
          <a:noFill/>
          <a:ln>
            <a:noFill/>
          </a:ln>
        </p:spPr>
        <p:txBody>
          <a:bodyPr spcFirstLastPara="1" wrap="square" lIns="75426" tIns="37703" rIns="75426" bIns="37703" anchor="t" anchorCtr="0">
            <a:noAutofit/>
          </a:bodyPr>
          <a:lstStyle/>
          <a:p>
            <a:pPr marL="0" indent="0">
              <a:lnSpc>
                <a:spcPct val="90000"/>
              </a:lnSpc>
              <a:spcBef>
                <a:spcPts val="0"/>
              </a:spcBef>
              <a:buClr>
                <a:srgbClr val="000000"/>
              </a:buClr>
              <a:buSzPct val="25000"/>
              <a:buNone/>
            </a:pPr>
            <a:r>
              <a:rPr lang="en-US" sz="2400" b="0" i="0" u="none" strike="noStrike" cap="none" dirty="0">
                <a:solidFill>
                  <a:schemeClr val="dk1"/>
                </a:solidFill>
                <a:latin typeface="Calibri"/>
                <a:ea typeface="Calibri"/>
                <a:cs typeface="Calibri"/>
                <a:sym typeface="Calibri"/>
              </a:rPr>
              <a:t>Symptoms:</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Heavy sweating.</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Intense thirst from dehydration.</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Fatigue, weakness, or loss of coordination.</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Tingling in hands and feet or headache.</a:t>
            </a:r>
          </a:p>
          <a:p>
            <a:pPr marL="0" indent="0">
              <a:lnSpc>
                <a:spcPct val="90000"/>
              </a:lnSpc>
              <a:spcBef>
                <a:spcPts val="0"/>
              </a:spcBef>
              <a:buSzPct val="25000"/>
              <a:buNone/>
            </a:pPr>
            <a:endParaRPr sz="2400" b="0" i="0" u="none" strike="noStrike" cap="none" dirty="0">
              <a:solidFill>
                <a:schemeClr val="dk1"/>
              </a:solidFill>
              <a:latin typeface="Calibri"/>
              <a:ea typeface="Calibri"/>
              <a:cs typeface="Calibri"/>
              <a:sym typeface="Calibri"/>
            </a:endParaRPr>
          </a:p>
          <a:p>
            <a:pPr marL="0" indent="0">
              <a:lnSpc>
                <a:spcPct val="90000"/>
              </a:lnSpc>
              <a:spcBef>
                <a:spcPts val="0"/>
              </a:spcBef>
              <a:buSzPct val="25000"/>
              <a:buNone/>
            </a:pPr>
            <a:r>
              <a:rPr lang="en-US" sz="2400" b="0" i="0" u="none" strike="noStrike" cap="none" dirty="0">
                <a:solidFill>
                  <a:schemeClr val="dk1"/>
                </a:solidFill>
                <a:latin typeface="Calibri"/>
                <a:ea typeface="Calibri"/>
                <a:cs typeface="Calibri"/>
                <a:sym typeface="Calibri"/>
              </a:rPr>
              <a:t>First Aid Treatment:</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Loosen or remove clothing and boots.</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Cool the victim as quickly as possible.</a:t>
            </a:r>
          </a:p>
          <a:p>
            <a:pPr marL="377190" indent="-335280">
              <a:lnSpc>
                <a:spcPct val="90000"/>
              </a:lnSpc>
              <a:spcBef>
                <a:spcPts val="0"/>
              </a:spcBef>
              <a:buSzPct val="100000"/>
              <a:buFont typeface="Arial"/>
              <a:buChar char="•"/>
            </a:pPr>
            <a:r>
              <a:rPr lang="en-US" sz="2400" b="0" i="0" u="none" strike="noStrike" cap="none" dirty="0">
                <a:solidFill>
                  <a:schemeClr val="dk1"/>
                </a:solidFill>
                <a:latin typeface="Calibri"/>
                <a:ea typeface="Calibri"/>
                <a:cs typeface="Calibri"/>
                <a:sym typeface="Calibri"/>
              </a:rPr>
              <a:t>Call 911 if victim becomes faint or is unconscious</a:t>
            </a:r>
            <a:r>
              <a:rPr lang="en-US" sz="2400" dirty="0"/>
              <a:t>.</a:t>
            </a:r>
          </a:p>
        </p:txBody>
      </p:sp>
      <p:pic>
        <p:nvPicPr>
          <p:cNvPr id="195" name="Shape 195"/>
          <p:cNvPicPr preferRelativeResize="0"/>
          <p:nvPr/>
        </p:nvPicPr>
        <p:blipFill>
          <a:blip r:embed="rId3">
            <a:alphaModFix/>
          </a:blip>
          <a:stretch>
            <a:fillRect/>
          </a:stretch>
        </p:blipFill>
        <p:spPr>
          <a:xfrm>
            <a:off x="6177724" y="2478296"/>
            <a:ext cx="3614738" cy="2566988"/>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July 2016</a:t>
            </a:r>
          </a:p>
        </p:txBody>
      </p:sp>
      <p:sp>
        <p:nvSpPr>
          <p:cNvPr id="3" name="Text Placeholder 2"/>
          <p:cNvSpPr>
            <a:spLocks noGrp="1"/>
          </p:cNvSpPr>
          <p:nvPr>
            <p:ph type="body" idx="1"/>
          </p:nvPr>
        </p:nvSpPr>
        <p:spPr/>
        <p:txBody>
          <a:bodyPr/>
          <a:lstStyle/>
          <a:p>
            <a:r>
              <a:rPr lang="en-US"/>
              <a:t>Chicago</a:t>
            </a:r>
          </a:p>
          <a:p>
            <a:pPr fontAlgn="base"/>
            <a:r>
              <a:rPr lang="en-US"/>
              <a:t>Thirteen people were hospitalized for heat-related illnesses at a Chicago post office Saturday morning, officials confirmed. </a:t>
            </a:r>
          </a:p>
          <a:p>
            <a:pPr fontAlgn="base"/>
            <a:r>
              <a:rPr lang="en-US"/>
              <a:t>Temperature heat index was 107F</a:t>
            </a:r>
          </a:p>
          <a:p>
            <a:pPr fontAlgn="base"/>
            <a:r>
              <a:rPr lang="en-US"/>
              <a:t>Air conditioning broke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920" y="3000671"/>
            <a:ext cx="5053480" cy="2381344"/>
          </a:xfrm>
          <a:prstGeom prst="rect">
            <a:avLst/>
          </a:prstGeom>
        </p:spPr>
      </p:pic>
    </p:spTree>
    <p:extLst>
      <p:ext uri="{BB962C8B-B14F-4D97-AF65-F5344CB8AC3E}">
        <p14:creationId xmlns:p14="http://schemas.microsoft.com/office/powerpoint/2010/main" val="134864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634490" y="1346716"/>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Heat </a:t>
            </a:r>
            <a:r>
              <a:rPr lang="en-US"/>
              <a:t>S</a:t>
            </a:r>
            <a:r>
              <a:rPr lang="en-US" sz="3630">
                <a:solidFill>
                  <a:schemeClr val="dk1"/>
                </a:solidFill>
              </a:rPr>
              <a:t>troke</a:t>
            </a:r>
          </a:p>
        </p:txBody>
      </p:sp>
      <p:sp>
        <p:nvSpPr>
          <p:cNvPr id="202" name="Shape 202"/>
          <p:cNvSpPr txBox="1">
            <a:spLocks noGrp="1"/>
          </p:cNvSpPr>
          <p:nvPr>
            <p:ph type="body" idx="1"/>
          </p:nvPr>
        </p:nvSpPr>
        <p:spPr>
          <a:xfrm>
            <a:off x="361598" y="2226836"/>
            <a:ext cx="4597065" cy="4425300"/>
          </a:xfrm>
          <a:prstGeom prst="rect">
            <a:avLst/>
          </a:prstGeom>
          <a:noFill/>
          <a:ln>
            <a:noFill/>
          </a:ln>
        </p:spPr>
        <p:txBody>
          <a:bodyPr spcFirstLastPara="1" wrap="square" lIns="75426" tIns="37703" rIns="75426" bIns="37703" anchor="t" anchorCtr="0">
            <a:noAutofit/>
          </a:bodyPr>
          <a:lstStyle/>
          <a:p>
            <a:pPr marL="0" indent="0">
              <a:lnSpc>
                <a:spcPct val="90000"/>
              </a:lnSpc>
              <a:spcBef>
                <a:spcPts val="0"/>
              </a:spcBef>
              <a:buClr>
                <a:srgbClr val="000000"/>
              </a:buClr>
              <a:buSzPct val="25000"/>
              <a:buNone/>
            </a:pPr>
            <a:r>
              <a:rPr lang="en-US" sz="2145" dirty="0"/>
              <a:t>Early Symptoms:</a:t>
            </a:r>
          </a:p>
          <a:p>
            <a:pPr marL="377190" indent="-324803">
              <a:lnSpc>
                <a:spcPct val="90000"/>
              </a:lnSpc>
              <a:spcBef>
                <a:spcPts val="0"/>
              </a:spcBef>
              <a:buSzPct val="100000"/>
              <a:buFont typeface="Arial"/>
              <a:buChar char="•"/>
            </a:pPr>
            <a:r>
              <a:rPr lang="en-US" sz="2145" dirty="0"/>
              <a:t>High body temperature</a:t>
            </a:r>
          </a:p>
          <a:p>
            <a:pPr marL="377190" indent="-324803">
              <a:lnSpc>
                <a:spcPct val="90000"/>
              </a:lnSpc>
              <a:spcBef>
                <a:spcPts val="0"/>
              </a:spcBef>
              <a:buSzPct val="100000"/>
              <a:buFont typeface="Arial"/>
              <a:buChar char="•"/>
            </a:pPr>
            <a:r>
              <a:rPr lang="en-US" sz="2145" dirty="0"/>
              <a:t>Hot, red or flushed, </a:t>
            </a:r>
            <a:r>
              <a:rPr lang="en-US" sz="2145" dirty="0">
                <a:solidFill>
                  <a:srgbClr val="FF0000"/>
                </a:solidFill>
              </a:rPr>
              <a:t>dry</a:t>
            </a:r>
            <a:r>
              <a:rPr lang="en-US" sz="2145" dirty="0"/>
              <a:t> skin</a:t>
            </a:r>
          </a:p>
          <a:p>
            <a:pPr marL="377190" indent="-324803">
              <a:lnSpc>
                <a:spcPct val="90000"/>
              </a:lnSpc>
              <a:spcBef>
                <a:spcPts val="0"/>
              </a:spcBef>
              <a:buSzPct val="100000"/>
              <a:buFont typeface="Arial"/>
              <a:buChar char="•"/>
            </a:pPr>
            <a:r>
              <a:rPr lang="en-US" sz="2145" dirty="0"/>
              <a:t>Headache or dizziness</a:t>
            </a:r>
          </a:p>
          <a:p>
            <a:pPr marL="377190" indent="-324803">
              <a:lnSpc>
                <a:spcPct val="90000"/>
              </a:lnSpc>
              <a:spcBef>
                <a:spcPts val="0"/>
              </a:spcBef>
              <a:buSzPct val="100000"/>
              <a:buFont typeface="Arial"/>
              <a:buChar char="•"/>
            </a:pPr>
            <a:r>
              <a:rPr lang="en-US" sz="2145" dirty="0"/>
              <a:t>Confusion or delirium</a:t>
            </a:r>
          </a:p>
          <a:p>
            <a:pPr marL="0" indent="0">
              <a:lnSpc>
                <a:spcPct val="90000"/>
              </a:lnSpc>
              <a:spcBef>
                <a:spcPts val="0"/>
              </a:spcBef>
              <a:buSzPct val="25000"/>
              <a:buNone/>
            </a:pPr>
            <a:endParaRPr sz="2145" dirty="0"/>
          </a:p>
          <a:p>
            <a:pPr marL="0" indent="0">
              <a:lnSpc>
                <a:spcPct val="90000"/>
              </a:lnSpc>
              <a:spcBef>
                <a:spcPts val="0"/>
              </a:spcBef>
              <a:buSzPct val="25000"/>
              <a:buNone/>
            </a:pPr>
            <a:r>
              <a:rPr lang="en-US" sz="2145" dirty="0"/>
              <a:t>Advanced Symptoms:</a:t>
            </a:r>
          </a:p>
          <a:p>
            <a:pPr marL="377190" indent="-324803">
              <a:lnSpc>
                <a:spcPct val="90000"/>
              </a:lnSpc>
              <a:spcBef>
                <a:spcPts val="0"/>
              </a:spcBef>
              <a:buSzPct val="100000"/>
              <a:buFont typeface="Arial"/>
              <a:buChar char="•"/>
            </a:pPr>
            <a:r>
              <a:rPr lang="en-US" sz="2145" dirty="0"/>
              <a:t>Seizure or convulsions</a:t>
            </a:r>
          </a:p>
          <a:p>
            <a:pPr marL="377190" indent="-324803">
              <a:lnSpc>
                <a:spcPct val="90000"/>
              </a:lnSpc>
              <a:spcBef>
                <a:spcPts val="0"/>
              </a:spcBef>
              <a:buSzPct val="100000"/>
              <a:buFont typeface="Arial"/>
              <a:buChar char="•"/>
            </a:pPr>
            <a:r>
              <a:rPr lang="en-US" sz="2145" dirty="0"/>
              <a:t>Loss of consciousness</a:t>
            </a:r>
          </a:p>
          <a:p>
            <a:pPr marL="377190" indent="-324803">
              <a:lnSpc>
                <a:spcPct val="90000"/>
              </a:lnSpc>
              <a:spcBef>
                <a:spcPts val="0"/>
              </a:spcBef>
              <a:buSzPct val="100000"/>
              <a:buFont typeface="Arial"/>
              <a:buChar char="•"/>
            </a:pPr>
            <a:r>
              <a:rPr lang="en-US" sz="2145" dirty="0"/>
              <a:t>No detectable pulse</a:t>
            </a:r>
          </a:p>
          <a:p>
            <a:pPr marL="0" indent="0">
              <a:lnSpc>
                <a:spcPct val="90000"/>
              </a:lnSpc>
              <a:spcBef>
                <a:spcPts val="0"/>
              </a:spcBef>
              <a:buSzPct val="25000"/>
              <a:buNone/>
            </a:pPr>
            <a:endParaRPr sz="2145" dirty="0"/>
          </a:p>
          <a:p>
            <a:pPr marL="0" indent="0" algn="ctr">
              <a:lnSpc>
                <a:spcPct val="90000"/>
              </a:lnSpc>
              <a:spcBef>
                <a:spcPts val="0"/>
              </a:spcBef>
              <a:buClr>
                <a:srgbClr val="FF0000"/>
              </a:buClr>
              <a:buSzPct val="25000"/>
              <a:buNone/>
            </a:pPr>
            <a:r>
              <a:rPr lang="en-US" b="1" i="0" u="none" strike="noStrike" cap="none" dirty="0">
                <a:solidFill>
                  <a:srgbClr val="FF0000"/>
                </a:solidFill>
                <a:latin typeface="Calibri"/>
                <a:ea typeface="Calibri"/>
                <a:cs typeface="Calibri"/>
                <a:sym typeface="Calibri"/>
              </a:rPr>
              <a:t>CALL 911 AT THE FIRST SIGN OF THE ABOVE SYMPTOMS!</a:t>
            </a:r>
          </a:p>
        </p:txBody>
      </p:sp>
      <p:pic>
        <p:nvPicPr>
          <p:cNvPr id="203" name="Shape 203"/>
          <p:cNvPicPr preferRelativeResize="0"/>
          <p:nvPr/>
        </p:nvPicPr>
        <p:blipFill rotWithShape="1">
          <a:blip r:embed="rId3">
            <a:alphaModFix/>
          </a:blip>
          <a:srcRect/>
          <a:stretch/>
        </p:blipFill>
        <p:spPr>
          <a:xfrm>
            <a:off x="4101756" y="2622053"/>
            <a:ext cx="3144735" cy="2445795"/>
          </a:xfrm>
          <a:prstGeom prst="rect">
            <a:avLst/>
          </a:prstGeom>
          <a:noFill/>
          <a:ln w="9525" cap="flat" cmpd="sng">
            <a:solidFill>
              <a:schemeClr val="dk1"/>
            </a:solidFill>
            <a:prstDash val="solid"/>
            <a:miter/>
            <a:headEnd type="none" w="med" len="med"/>
            <a:tailEnd type="none" w="med" len="med"/>
          </a:ln>
        </p:spPr>
      </p:pic>
      <p:pic>
        <p:nvPicPr>
          <p:cNvPr id="204" name="Shape 204"/>
          <p:cNvPicPr preferRelativeResize="0"/>
          <p:nvPr/>
        </p:nvPicPr>
        <p:blipFill>
          <a:blip r:embed="rId4">
            <a:alphaModFix/>
          </a:blip>
          <a:stretch>
            <a:fillRect/>
          </a:stretch>
        </p:blipFill>
        <p:spPr>
          <a:xfrm>
            <a:off x="7447419" y="2079646"/>
            <a:ext cx="2368699" cy="3613107"/>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634490" y="1346716"/>
            <a:ext cx="6789420" cy="942975"/>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Heat </a:t>
            </a:r>
            <a:r>
              <a:rPr lang="en-US"/>
              <a:t>S</a:t>
            </a:r>
            <a:r>
              <a:rPr lang="en-US" sz="3630">
                <a:solidFill>
                  <a:schemeClr val="dk1"/>
                </a:solidFill>
              </a:rPr>
              <a:t>troke</a:t>
            </a:r>
          </a:p>
        </p:txBody>
      </p:sp>
      <p:sp>
        <p:nvSpPr>
          <p:cNvPr id="211" name="Shape 211"/>
          <p:cNvSpPr txBox="1">
            <a:spLocks noGrp="1"/>
          </p:cNvSpPr>
          <p:nvPr>
            <p:ph type="body" idx="1"/>
          </p:nvPr>
        </p:nvSpPr>
        <p:spPr>
          <a:xfrm>
            <a:off x="361597" y="2289701"/>
            <a:ext cx="5403668" cy="4221360"/>
          </a:xfrm>
          <a:prstGeom prst="rect">
            <a:avLst/>
          </a:prstGeom>
          <a:noFill/>
          <a:ln>
            <a:noFill/>
          </a:ln>
        </p:spPr>
        <p:txBody>
          <a:bodyPr spcFirstLastPara="1" wrap="square" lIns="75426" tIns="37703" rIns="75426" bIns="37703" anchor="t" anchorCtr="0">
            <a:noAutofit/>
          </a:bodyPr>
          <a:lstStyle/>
          <a:p>
            <a:pPr marL="0" indent="0">
              <a:lnSpc>
                <a:spcPct val="90000"/>
              </a:lnSpc>
              <a:spcBef>
                <a:spcPts val="0"/>
              </a:spcBef>
              <a:buClr>
                <a:srgbClr val="000000"/>
              </a:buClr>
              <a:buSzPct val="25000"/>
              <a:buNone/>
            </a:pPr>
            <a:r>
              <a:rPr lang="en-US" sz="1980"/>
              <a:t>Treatment:</a:t>
            </a:r>
          </a:p>
          <a:p>
            <a:pPr marL="377190" indent="-314325">
              <a:lnSpc>
                <a:spcPct val="90000"/>
              </a:lnSpc>
              <a:spcBef>
                <a:spcPts val="0"/>
              </a:spcBef>
              <a:buSzPct val="100000"/>
              <a:buFont typeface="Arial"/>
              <a:buChar char="•"/>
            </a:pPr>
            <a:r>
              <a:rPr lang="en-US" sz="1980"/>
              <a:t>Lower the victim’s body temperature as quickly as possible.</a:t>
            </a:r>
          </a:p>
          <a:p>
            <a:pPr marL="377190" indent="-314325">
              <a:lnSpc>
                <a:spcPct val="90000"/>
              </a:lnSpc>
              <a:spcBef>
                <a:spcPts val="0"/>
              </a:spcBef>
              <a:buSzPct val="100000"/>
              <a:buFont typeface="Arial"/>
              <a:buChar char="•"/>
            </a:pPr>
            <a:r>
              <a:rPr lang="en-US" sz="1980"/>
              <a:t>Don’t give liquids to unconscious victims.</a:t>
            </a:r>
          </a:p>
          <a:p>
            <a:pPr marL="0" indent="0">
              <a:lnSpc>
                <a:spcPct val="90000"/>
              </a:lnSpc>
              <a:spcBef>
                <a:spcPts val="0"/>
              </a:spcBef>
              <a:buSzPct val="25000"/>
              <a:buNone/>
            </a:pPr>
            <a:endParaRPr sz="1980"/>
          </a:p>
          <a:p>
            <a:pPr marL="0" indent="0">
              <a:lnSpc>
                <a:spcPct val="90000"/>
              </a:lnSpc>
              <a:spcBef>
                <a:spcPts val="0"/>
              </a:spcBef>
              <a:buSzPct val="25000"/>
              <a:buNone/>
            </a:pPr>
            <a:r>
              <a:rPr lang="en-US" sz="1980"/>
              <a:t>Other tips for controlling heat stress:</a:t>
            </a:r>
          </a:p>
          <a:p>
            <a:pPr marL="377190" indent="-314325">
              <a:lnSpc>
                <a:spcPct val="90000"/>
              </a:lnSpc>
              <a:spcBef>
                <a:spcPts val="0"/>
              </a:spcBef>
              <a:buSzPct val="100000"/>
              <a:buFont typeface="Arial"/>
              <a:buChar char="•"/>
            </a:pPr>
            <a:r>
              <a:rPr lang="en-US" sz="1980"/>
              <a:t>Allow your body to become acclimatized to your surroundings.</a:t>
            </a:r>
          </a:p>
          <a:p>
            <a:pPr marL="377190" indent="-314325">
              <a:lnSpc>
                <a:spcPct val="90000"/>
              </a:lnSpc>
              <a:spcBef>
                <a:spcPts val="0"/>
              </a:spcBef>
              <a:buSzPct val="100000"/>
              <a:buFont typeface="Arial"/>
              <a:buChar char="•"/>
            </a:pPr>
            <a:r>
              <a:rPr lang="en-US" sz="1980"/>
              <a:t>Follow scheduled work/rest cycles to avoid overexertion.</a:t>
            </a:r>
          </a:p>
          <a:p>
            <a:pPr marL="377190" indent="-314325">
              <a:lnSpc>
                <a:spcPct val="90000"/>
              </a:lnSpc>
              <a:spcBef>
                <a:spcPts val="0"/>
              </a:spcBef>
              <a:buSzPct val="100000"/>
              <a:buFont typeface="Arial"/>
              <a:buChar char="•"/>
            </a:pPr>
            <a:r>
              <a:rPr lang="en-US" sz="1980"/>
              <a:t>Drink </a:t>
            </a:r>
            <a:r>
              <a:rPr lang="en-US" sz="1980">
                <a:solidFill>
                  <a:srgbClr val="FF0000"/>
                </a:solidFill>
              </a:rPr>
              <a:t>5-7</a:t>
            </a:r>
            <a:r>
              <a:rPr lang="en-US" sz="1980"/>
              <a:t> ounces of cool water every 15 minutes.</a:t>
            </a:r>
          </a:p>
          <a:p>
            <a:pPr marL="377190" indent="-314325">
              <a:lnSpc>
                <a:spcPct val="90000"/>
              </a:lnSpc>
              <a:spcBef>
                <a:spcPts val="0"/>
              </a:spcBef>
              <a:buSzPct val="100000"/>
              <a:buFont typeface="Arial"/>
              <a:buChar char="•"/>
            </a:pPr>
            <a:r>
              <a:rPr lang="en-US" sz="1980"/>
              <a:t>Consume a light, cool lunch instead of hot, heavy meals.</a:t>
            </a:r>
          </a:p>
        </p:txBody>
      </p:sp>
      <p:pic>
        <p:nvPicPr>
          <p:cNvPr id="212" name="Shape 212"/>
          <p:cNvPicPr preferRelativeResize="0"/>
          <p:nvPr/>
        </p:nvPicPr>
        <p:blipFill rotWithShape="1">
          <a:blip r:embed="rId3">
            <a:alphaModFix/>
          </a:blip>
          <a:srcRect/>
          <a:stretch/>
        </p:blipFill>
        <p:spPr>
          <a:xfrm>
            <a:off x="6542332" y="2016502"/>
            <a:ext cx="2797740" cy="2039153"/>
          </a:xfrm>
          <a:prstGeom prst="rect">
            <a:avLst/>
          </a:prstGeom>
          <a:noFill/>
          <a:ln>
            <a:noFill/>
          </a:ln>
        </p:spPr>
      </p:pic>
      <p:pic>
        <p:nvPicPr>
          <p:cNvPr id="213" name="Shape 213"/>
          <p:cNvPicPr preferRelativeResize="0"/>
          <p:nvPr/>
        </p:nvPicPr>
        <p:blipFill>
          <a:blip r:embed="rId4">
            <a:alphaModFix/>
          </a:blip>
          <a:stretch>
            <a:fillRect/>
          </a:stretch>
        </p:blipFill>
        <p:spPr>
          <a:xfrm>
            <a:off x="6055851" y="4182869"/>
            <a:ext cx="3747665" cy="2287992"/>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26415" y="279400"/>
            <a:ext cx="8675370" cy="1093703"/>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sz="3600" i="0" u="none" strike="noStrike" cap="none" dirty="0">
                <a:solidFill>
                  <a:srgbClr val="000000"/>
                </a:solidFill>
                <a:latin typeface="Calibri"/>
                <a:ea typeface="Calibri"/>
                <a:cs typeface="Calibri"/>
                <a:sym typeface="Calibri"/>
              </a:rPr>
              <a:t>CAL OSHA Heat Illness Standard</a:t>
            </a:r>
            <a:r>
              <a:rPr lang="en-US" sz="3600" dirty="0">
                <a:solidFill>
                  <a:srgbClr val="000000"/>
                </a:solidFill>
              </a:rPr>
              <a:t>:</a:t>
            </a:r>
          </a:p>
          <a:p>
            <a:pPr algn="l">
              <a:lnSpc>
                <a:spcPct val="90000"/>
              </a:lnSpc>
              <a:buClr>
                <a:srgbClr val="0070C0"/>
              </a:buClr>
              <a:buSzPct val="25000"/>
            </a:pPr>
            <a:r>
              <a:rPr lang="en-US" sz="3600" i="0" u="none" strike="noStrike" cap="none" dirty="0">
                <a:solidFill>
                  <a:srgbClr val="000000"/>
                </a:solidFill>
                <a:latin typeface="Calibri"/>
                <a:ea typeface="Calibri"/>
                <a:cs typeface="Calibri"/>
                <a:sym typeface="Calibri"/>
              </a:rPr>
              <a:t>Cool-down Rest Periods </a:t>
            </a:r>
          </a:p>
        </p:txBody>
      </p:sp>
      <p:sp>
        <p:nvSpPr>
          <p:cNvPr id="225" name="Shape 225"/>
          <p:cNvSpPr txBox="1">
            <a:spLocks noGrp="1"/>
          </p:cNvSpPr>
          <p:nvPr>
            <p:ph type="body" idx="1"/>
          </p:nvPr>
        </p:nvSpPr>
        <p:spPr>
          <a:xfrm>
            <a:off x="281634" y="2637274"/>
            <a:ext cx="7004993" cy="3950843"/>
          </a:xfrm>
          <a:prstGeom prst="rect">
            <a:avLst/>
          </a:prstGeom>
          <a:noFill/>
          <a:ln>
            <a:noFill/>
          </a:ln>
        </p:spPr>
        <p:txBody>
          <a:bodyPr spcFirstLastPara="1" wrap="square" lIns="75426" tIns="37703" rIns="75426" bIns="37703" anchor="t" anchorCtr="0">
            <a:noAutofit/>
          </a:bodyPr>
          <a:lstStyle/>
          <a:p>
            <a:pPr marL="565785" lvl="1" indent="-201325">
              <a:lnSpc>
                <a:spcPct val="70000"/>
              </a:lnSpc>
              <a:spcBef>
                <a:spcPts val="0"/>
              </a:spcBef>
              <a:buSzPct val="100000"/>
              <a:buFont typeface="Arial"/>
              <a:buChar char="•"/>
            </a:pPr>
            <a:r>
              <a:rPr lang="en-US" sz="2310" dirty="0"/>
              <a:t>Must be allowed and encouraged.</a:t>
            </a:r>
          </a:p>
          <a:p>
            <a:pPr marL="565785" lvl="1" indent="-201325">
              <a:lnSpc>
                <a:spcPct val="70000"/>
              </a:lnSpc>
              <a:spcBef>
                <a:spcPts val="0"/>
              </a:spcBef>
              <a:buSzPct val="100000"/>
              <a:buFont typeface="Arial"/>
              <a:buChar char="•"/>
            </a:pPr>
            <a:r>
              <a:rPr lang="en-US" sz="2310" dirty="0"/>
              <a:t>Employees shall be monitored for symptoms and signs of heat illness (observation and inquiry is sufficient).</a:t>
            </a:r>
          </a:p>
          <a:p>
            <a:pPr marL="565785" lvl="1" indent="-201325">
              <a:lnSpc>
                <a:spcPct val="70000"/>
              </a:lnSpc>
              <a:spcBef>
                <a:spcPts val="1485"/>
              </a:spcBef>
              <a:buSzPct val="100000"/>
              <a:buFont typeface="Arial"/>
              <a:buChar char="•"/>
            </a:pPr>
            <a:r>
              <a:rPr lang="en-US" sz="2310" dirty="0"/>
              <a:t>If symptoms or signs occur:</a:t>
            </a:r>
          </a:p>
          <a:p>
            <a:pPr marL="942975" lvl="2" indent="-201325">
              <a:lnSpc>
                <a:spcPct val="70000"/>
              </a:lnSpc>
              <a:spcBef>
                <a:spcPts val="1485"/>
              </a:spcBef>
              <a:buSzPct val="100000"/>
              <a:buFont typeface="Arial"/>
              <a:buChar char="•"/>
            </a:pPr>
            <a:r>
              <a:rPr lang="en-US" sz="2310" dirty="0"/>
              <a:t>First aid or emergency response is required (based on level of heat-related illness).</a:t>
            </a:r>
          </a:p>
          <a:p>
            <a:pPr marL="942975" lvl="2" indent="-201325">
              <a:lnSpc>
                <a:spcPct val="70000"/>
              </a:lnSpc>
              <a:spcBef>
                <a:spcPts val="1485"/>
              </a:spcBef>
              <a:buSzPct val="100000"/>
              <a:buFont typeface="Arial"/>
              <a:buChar char="•"/>
            </a:pPr>
            <a:r>
              <a:rPr lang="en-US" sz="2310" dirty="0"/>
              <a:t>Workers must not be ordered back to work, sent home, or left alone until symptoms have abated.</a:t>
            </a:r>
          </a:p>
        </p:txBody>
      </p:sp>
      <p:pic>
        <p:nvPicPr>
          <p:cNvPr id="226" name="Shape 226"/>
          <p:cNvPicPr preferRelativeResize="0"/>
          <p:nvPr/>
        </p:nvPicPr>
        <p:blipFill>
          <a:blip r:embed="rId3">
            <a:alphaModFix/>
          </a:blip>
          <a:stretch>
            <a:fillRect/>
          </a:stretch>
        </p:blipFill>
        <p:spPr>
          <a:xfrm>
            <a:off x="7067734" y="2700139"/>
            <a:ext cx="2650808" cy="2409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513716" y="167193"/>
            <a:ext cx="8675369" cy="1093589"/>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CAL OSHA Heat Illness Standard</a:t>
            </a:r>
            <a:r>
              <a:rPr lang="en-US" dirty="0">
                <a:solidFill>
                  <a:srgbClr val="000000"/>
                </a:solidFill>
              </a:rPr>
              <a:t>:</a:t>
            </a:r>
          </a:p>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Water</a:t>
            </a:r>
          </a:p>
        </p:txBody>
      </p:sp>
      <p:sp>
        <p:nvSpPr>
          <p:cNvPr id="233" name="Shape 233"/>
          <p:cNvSpPr txBox="1">
            <a:spLocks noGrp="1"/>
          </p:cNvSpPr>
          <p:nvPr>
            <p:ph type="body" idx="1"/>
          </p:nvPr>
        </p:nvSpPr>
        <p:spPr>
          <a:xfrm>
            <a:off x="269053" y="2619680"/>
            <a:ext cx="5808330" cy="3891938"/>
          </a:xfrm>
          <a:prstGeom prst="rect">
            <a:avLst/>
          </a:prstGeom>
          <a:noFill/>
          <a:ln>
            <a:noFill/>
          </a:ln>
        </p:spPr>
        <p:txBody>
          <a:bodyPr spcFirstLastPara="1" wrap="square" lIns="75426" tIns="37703" rIns="75426" bIns="37703" anchor="t" anchorCtr="0">
            <a:noAutofit/>
          </a:bodyPr>
          <a:lstStyle/>
          <a:p>
            <a:pPr marL="565785" lvl="1" indent="-209550">
              <a:lnSpc>
                <a:spcPct val="80000"/>
              </a:lnSpc>
              <a:spcBef>
                <a:spcPts val="0"/>
              </a:spcBef>
              <a:buSzPct val="100000"/>
              <a:buFont typeface="Arial"/>
              <a:buChar char="•"/>
            </a:pPr>
            <a:r>
              <a:rPr lang="en-US" sz="2310" dirty="0"/>
              <a:t>One quart per person, per hour (2 gallons for an 8-hr shift).</a:t>
            </a:r>
          </a:p>
          <a:p>
            <a:pPr marL="565785" lvl="1" indent="-209550">
              <a:lnSpc>
                <a:spcPct val="80000"/>
              </a:lnSpc>
              <a:spcBef>
                <a:spcPts val="1485"/>
              </a:spcBef>
              <a:buSzPct val="100000"/>
              <a:buFont typeface="Arial"/>
              <a:buChar char="•"/>
            </a:pPr>
            <a:r>
              <a:rPr lang="en-US" sz="2310" dirty="0"/>
              <a:t>Must be </a:t>
            </a:r>
            <a:r>
              <a:rPr lang="en-US" sz="2310" i="1" dirty="0"/>
              <a:t>“fresh, pure, suitably cool… free of charge”</a:t>
            </a:r>
            <a:r>
              <a:rPr lang="en-US" sz="2310" dirty="0"/>
              <a:t> (potable water, not ice cold).</a:t>
            </a:r>
          </a:p>
          <a:p>
            <a:pPr marL="565785" lvl="1" indent="-209550">
              <a:lnSpc>
                <a:spcPct val="80000"/>
              </a:lnSpc>
              <a:spcBef>
                <a:spcPts val="1485"/>
              </a:spcBef>
              <a:buSzPct val="100000"/>
              <a:buFont typeface="Arial"/>
              <a:buChar char="•"/>
            </a:pPr>
            <a:r>
              <a:rPr lang="en-US" sz="2310" dirty="0"/>
              <a:t>As close as practicable to worksite (if not plumbed or supplied at site).</a:t>
            </a:r>
          </a:p>
          <a:p>
            <a:pPr marL="565785" lvl="1" indent="-209550">
              <a:lnSpc>
                <a:spcPct val="80000"/>
              </a:lnSpc>
              <a:spcBef>
                <a:spcPts val="1485"/>
              </a:spcBef>
              <a:buSzPct val="100000"/>
              <a:buFont typeface="Arial"/>
              <a:buChar char="•"/>
            </a:pPr>
            <a:r>
              <a:rPr lang="en-US" sz="2310" dirty="0"/>
              <a:t>Educate workers and actively encourage them to drink small amounts of water often (up to 4 cups/hour).</a:t>
            </a:r>
          </a:p>
        </p:txBody>
      </p:sp>
      <p:pic>
        <p:nvPicPr>
          <p:cNvPr id="234" name="Shape 234"/>
          <p:cNvPicPr preferRelativeResize="0"/>
          <p:nvPr/>
        </p:nvPicPr>
        <p:blipFill rotWithShape="1">
          <a:blip r:embed="rId3">
            <a:alphaModFix/>
          </a:blip>
          <a:srcRect l="10637" r="8528"/>
          <a:stretch/>
        </p:blipFill>
        <p:spPr>
          <a:xfrm>
            <a:off x="6140248" y="2719319"/>
            <a:ext cx="3666691" cy="30171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539116" y="312620"/>
            <a:ext cx="8675369" cy="1093589"/>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CAL OSHA  Heat Illness Standard</a:t>
            </a:r>
            <a:r>
              <a:rPr lang="en-US" dirty="0">
                <a:solidFill>
                  <a:srgbClr val="000000"/>
                </a:solidFill>
              </a:rPr>
              <a:t>:</a:t>
            </a:r>
          </a:p>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High Heat Procedures </a:t>
            </a:r>
          </a:p>
        </p:txBody>
      </p:sp>
      <p:sp>
        <p:nvSpPr>
          <p:cNvPr id="241" name="Shape 241"/>
          <p:cNvSpPr txBox="1">
            <a:spLocks noGrp="1"/>
          </p:cNvSpPr>
          <p:nvPr>
            <p:ph type="body" idx="1"/>
          </p:nvPr>
        </p:nvSpPr>
        <p:spPr>
          <a:xfrm>
            <a:off x="279448" y="2584762"/>
            <a:ext cx="6815160" cy="3748883"/>
          </a:xfrm>
          <a:prstGeom prst="rect">
            <a:avLst/>
          </a:prstGeom>
          <a:noFill/>
          <a:ln>
            <a:noFill/>
          </a:ln>
        </p:spPr>
        <p:txBody>
          <a:bodyPr spcFirstLastPara="1" wrap="square" lIns="75426" tIns="37703" rIns="75426" bIns="37703" anchor="t" anchorCtr="0">
            <a:noAutofit/>
          </a:bodyPr>
          <a:lstStyle/>
          <a:p>
            <a:pPr marL="565785" lvl="1" indent="-199596">
              <a:lnSpc>
                <a:spcPct val="70000"/>
              </a:lnSpc>
              <a:spcBef>
                <a:spcPts val="0"/>
              </a:spcBef>
              <a:buSzPct val="100000"/>
              <a:buFont typeface="Arial"/>
              <a:buChar char="•"/>
            </a:pPr>
            <a:r>
              <a:rPr lang="en-US" sz="2310"/>
              <a:t>Triggered at 95F (unchanged in regulation).</a:t>
            </a:r>
          </a:p>
          <a:p>
            <a:pPr marL="565785" lvl="1" indent="-199596">
              <a:lnSpc>
                <a:spcPct val="70000"/>
              </a:lnSpc>
              <a:spcBef>
                <a:spcPts val="1485"/>
              </a:spcBef>
              <a:buSzPct val="100000"/>
              <a:buFont typeface="Arial"/>
              <a:buChar char="•"/>
            </a:pPr>
            <a:r>
              <a:rPr lang="en-US" sz="2310"/>
              <a:t>Pre-shift meeting to review high heat procedures.</a:t>
            </a:r>
          </a:p>
          <a:p>
            <a:pPr marL="565785" lvl="1" indent="-199596">
              <a:lnSpc>
                <a:spcPct val="70000"/>
              </a:lnSpc>
              <a:spcBef>
                <a:spcPts val="1485"/>
              </a:spcBef>
              <a:buSzPct val="100000"/>
              <a:buFont typeface="Arial"/>
              <a:buChar char="•"/>
            </a:pPr>
            <a:r>
              <a:rPr lang="en-US" sz="2310"/>
              <a:t>Observation of employees for signs and symptoms.</a:t>
            </a:r>
          </a:p>
          <a:p>
            <a:pPr marL="565785" lvl="1" indent="-199596">
              <a:lnSpc>
                <a:spcPct val="70000"/>
              </a:lnSpc>
              <a:spcBef>
                <a:spcPts val="1485"/>
              </a:spcBef>
              <a:buSzPct val="100000"/>
              <a:buFont typeface="Arial"/>
              <a:buChar char="•"/>
            </a:pPr>
            <a:r>
              <a:rPr lang="en-US" sz="2310"/>
              <a:t>Mandatory 10 minutes cool-down recovery time for each two hour period of continuous work.</a:t>
            </a:r>
          </a:p>
          <a:p>
            <a:pPr marL="565785" lvl="1" indent="-199596">
              <a:lnSpc>
                <a:spcPct val="70000"/>
              </a:lnSpc>
              <a:spcBef>
                <a:spcPts val="1485"/>
              </a:spcBef>
              <a:buSzPct val="100000"/>
              <a:buFont typeface="Arial"/>
              <a:buChar char="•"/>
            </a:pPr>
            <a:r>
              <a:rPr lang="en-US" sz="2310"/>
              <a:t>Employees must be authorized and able to call for emergency service (or designate one employee onsite).</a:t>
            </a:r>
          </a:p>
        </p:txBody>
      </p:sp>
      <p:pic>
        <p:nvPicPr>
          <p:cNvPr id="242" name="Shape 242"/>
          <p:cNvPicPr preferRelativeResize="0"/>
          <p:nvPr/>
        </p:nvPicPr>
        <p:blipFill>
          <a:blip r:embed="rId3">
            <a:alphaModFix/>
          </a:blip>
          <a:stretch>
            <a:fillRect/>
          </a:stretch>
        </p:blipFill>
        <p:spPr>
          <a:xfrm>
            <a:off x="7302303" y="2525074"/>
            <a:ext cx="2559893" cy="38411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46865" y="241300"/>
            <a:ext cx="8675370" cy="1093703"/>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CAL OSHA Heat Illness Standard</a:t>
            </a:r>
            <a:r>
              <a:rPr lang="en-US" dirty="0">
                <a:solidFill>
                  <a:srgbClr val="000000"/>
                </a:solidFill>
              </a:rPr>
              <a:t>:</a:t>
            </a:r>
          </a:p>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Emergency Response </a:t>
            </a:r>
          </a:p>
        </p:txBody>
      </p:sp>
      <p:sp>
        <p:nvSpPr>
          <p:cNvPr id="249" name="Shape 249"/>
          <p:cNvSpPr txBox="1">
            <a:spLocks noGrp="1"/>
          </p:cNvSpPr>
          <p:nvPr>
            <p:ph type="body" idx="1"/>
          </p:nvPr>
        </p:nvSpPr>
        <p:spPr>
          <a:xfrm>
            <a:off x="284151" y="2700139"/>
            <a:ext cx="6581520" cy="3595433"/>
          </a:xfrm>
          <a:prstGeom prst="rect">
            <a:avLst/>
          </a:prstGeom>
          <a:noFill/>
          <a:ln>
            <a:noFill/>
          </a:ln>
        </p:spPr>
        <p:txBody>
          <a:bodyPr spcFirstLastPara="1" wrap="square" lIns="75426" tIns="37703" rIns="75426" bIns="37703" anchor="t" anchorCtr="0">
            <a:noAutofit/>
          </a:bodyPr>
          <a:lstStyle/>
          <a:p>
            <a:pPr marL="565785" lvl="1" indent="-188595">
              <a:lnSpc>
                <a:spcPct val="90000"/>
              </a:lnSpc>
              <a:spcBef>
                <a:spcPts val="0"/>
              </a:spcBef>
              <a:buSzPct val="100000"/>
              <a:buFont typeface="Arial"/>
              <a:buChar char="•"/>
            </a:pPr>
            <a:r>
              <a:rPr lang="en-US" sz="2310"/>
              <a:t>Ensure effective communication with employees.</a:t>
            </a:r>
          </a:p>
          <a:p>
            <a:pPr marL="565785" lvl="1" indent="-188595">
              <a:lnSpc>
                <a:spcPct val="90000"/>
              </a:lnSpc>
              <a:spcBef>
                <a:spcPts val="1485"/>
              </a:spcBef>
              <a:buSzPct val="100000"/>
              <a:buFont typeface="Arial"/>
              <a:buChar char="•"/>
            </a:pPr>
            <a:r>
              <a:rPr lang="en-US" sz="2310"/>
              <a:t>First aid procedures.</a:t>
            </a:r>
          </a:p>
          <a:p>
            <a:pPr marL="565785" lvl="1" indent="-188595">
              <a:lnSpc>
                <a:spcPct val="90000"/>
              </a:lnSpc>
              <a:spcBef>
                <a:spcPts val="1485"/>
              </a:spcBef>
              <a:buSzPct val="100000"/>
              <a:buFont typeface="Arial"/>
              <a:buChar char="•"/>
            </a:pPr>
            <a:r>
              <a:rPr lang="en-US" sz="2310"/>
              <a:t>Emergency medical services (how and when are they provided?).</a:t>
            </a:r>
          </a:p>
          <a:p>
            <a:pPr marL="565785" lvl="1" indent="-188595">
              <a:lnSpc>
                <a:spcPct val="90000"/>
              </a:lnSpc>
              <a:spcBef>
                <a:spcPts val="1485"/>
              </a:spcBef>
              <a:buSzPct val="100000"/>
              <a:buFont typeface="Arial"/>
              <a:buChar char="•"/>
            </a:pPr>
            <a:r>
              <a:rPr lang="en-US" sz="2310"/>
              <a:t>“Clear and precise” directions to the worksite.</a:t>
            </a:r>
          </a:p>
          <a:p>
            <a:pPr marL="565785" lvl="1" indent="-188595">
              <a:lnSpc>
                <a:spcPct val="90000"/>
              </a:lnSpc>
              <a:spcBef>
                <a:spcPts val="1485"/>
              </a:spcBef>
              <a:buSzPct val="100000"/>
              <a:buFont typeface="Arial"/>
              <a:buChar char="•"/>
            </a:pPr>
            <a:r>
              <a:rPr lang="en-US" sz="2310"/>
              <a:t>Employees must be able to call for emergency service.</a:t>
            </a:r>
          </a:p>
        </p:txBody>
      </p:sp>
      <p:pic>
        <p:nvPicPr>
          <p:cNvPr id="250" name="Shape 250"/>
          <p:cNvPicPr preferRelativeResize="0"/>
          <p:nvPr/>
        </p:nvPicPr>
        <p:blipFill>
          <a:blip r:embed="rId3">
            <a:alphaModFix/>
          </a:blip>
          <a:stretch>
            <a:fillRect/>
          </a:stretch>
        </p:blipFill>
        <p:spPr>
          <a:xfrm>
            <a:off x="7117131" y="1162570"/>
            <a:ext cx="2689829" cy="1790658"/>
          </a:xfrm>
          <a:prstGeom prst="rect">
            <a:avLst/>
          </a:prstGeom>
          <a:noFill/>
          <a:ln>
            <a:noFill/>
          </a:ln>
        </p:spPr>
      </p:pic>
      <p:pic>
        <p:nvPicPr>
          <p:cNvPr id="251" name="Shape 251"/>
          <p:cNvPicPr preferRelativeResize="0"/>
          <p:nvPr/>
        </p:nvPicPr>
        <p:blipFill>
          <a:blip r:embed="rId4">
            <a:alphaModFix/>
          </a:blip>
          <a:stretch>
            <a:fillRect/>
          </a:stretch>
        </p:blipFill>
        <p:spPr>
          <a:xfrm>
            <a:off x="7253800" y="4696866"/>
            <a:ext cx="2553159" cy="1877699"/>
          </a:xfrm>
          <a:prstGeom prst="rect">
            <a:avLst/>
          </a:prstGeom>
          <a:noFill/>
          <a:ln>
            <a:noFill/>
          </a:ln>
        </p:spPr>
      </p:pic>
      <p:pic>
        <p:nvPicPr>
          <p:cNvPr id="252" name="Shape 252"/>
          <p:cNvPicPr preferRelativeResize="0"/>
          <p:nvPr/>
        </p:nvPicPr>
        <p:blipFill>
          <a:blip r:embed="rId5">
            <a:alphaModFix/>
          </a:blip>
          <a:stretch>
            <a:fillRect/>
          </a:stretch>
        </p:blipFill>
        <p:spPr>
          <a:xfrm>
            <a:off x="7253792" y="2984571"/>
            <a:ext cx="2553168" cy="16991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27313" y="1371600"/>
            <a:ext cx="8675370" cy="1093703"/>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a:solidFill>
                  <a:srgbClr val="000000"/>
                </a:solidFill>
                <a:latin typeface="Calibri"/>
                <a:ea typeface="Calibri"/>
                <a:cs typeface="Calibri"/>
                <a:sym typeface="Calibri"/>
              </a:rPr>
              <a:t>CAL OSHA Heat Illness Standard</a:t>
            </a:r>
            <a:r>
              <a:rPr lang="en-US">
                <a:solidFill>
                  <a:srgbClr val="000000"/>
                </a:solidFill>
              </a:rPr>
              <a:t>:</a:t>
            </a:r>
          </a:p>
          <a:p>
            <a:pPr algn="l">
              <a:lnSpc>
                <a:spcPct val="90000"/>
              </a:lnSpc>
              <a:buClr>
                <a:srgbClr val="0070C0"/>
              </a:buClr>
              <a:buSzPct val="25000"/>
            </a:pPr>
            <a:r>
              <a:rPr lang="en-US" i="0" u="none" strike="noStrike" cap="none">
                <a:solidFill>
                  <a:srgbClr val="000000"/>
                </a:solidFill>
                <a:latin typeface="Calibri"/>
                <a:ea typeface="Calibri"/>
                <a:cs typeface="Calibri"/>
                <a:sym typeface="Calibri"/>
              </a:rPr>
              <a:t>Acclimatization</a:t>
            </a:r>
          </a:p>
        </p:txBody>
      </p:sp>
      <p:sp>
        <p:nvSpPr>
          <p:cNvPr id="259" name="Shape 259"/>
          <p:cNvSpPr txBox="1">
            <a:spLocks noGrp="1"/>
          </p:cNvSpPr>
          <p:nvPr>
            <p:ph type="body" idx="1"/>
          </p:nvPr>
        </p:nvSpPr>
        <p:spPr>
          <a:xfrm>
            <a:off x="241395" y="2637274"/>
            <a:ext cx="7450740" cy="3874365"/>
          </a:xfrm>
          <a:prstGeom prst="rect">
            <a:avLst/>
          </a:prstGeom>
          <a:noFill/>
          <a:ln>
            <a:noFill/>
          </a:ln>
        </p:spPr>
        <p:txBody>
          <a:bodyPr spcFirstLastPara="1" wrap="square" lIns="75426" tIns="37703" rIns="75426" bIns="37703" anchor="t" anchorCtr="0">
            <a:noAutofit/>
          </a:bodyPr>
          <a:lstStyle/>
          <a:p>
            <a:pPr marL="565785" lvl="1" indent="-188595">
              <a:lnSpc>
                <a:spcPct val="80000"/>
              </a:lnSpc>
              <a:spcBef>
                <a:spcPts val="0"/>
              </a:spcBef>
              <a:buSzPct val="100000"/>
              <a:buFont typeface="Arial"/>
              <a:buChar char="•"/>
            </a:pPr>
            <a:r>
              <a:rPr lang="en-US" sz="2145"/>
              <a:t>Include concept/definition and specific procedures in training and written plan.</a:t>
            </a:r>
          </a:p>
          <a:p>
            <a:pPr marL="565785" lvl="1" indent="-188595">
              <a:lnSpc>
                <a:spcPct val="80000"/>
              </a:lnSpc>
              <a:spcBef>
                <a:spcPts val="1485"/>
              </a:spcBef>
              <a:buSzPct val="100000"/>
              <a:buFont typeface="Arial"/>
              <a:buChar char="•"/>
            </a:pPr>
            <a:r>
              <a:rPr lang="en-US" sz="2145"/>
              <a:t>Applies to new employees, heatwave events, and employees returning to work after extended absence from heat.</a:t>
            </a:r>
          </a:p>
          <a:p>
            <a:pPr marL="565785" lvl="1" indent="-188595">
              <a:lnSpc>
                <a:spcPct val="80000"/>
              </a:lnSpc>
              <a:spcBef>
                <a:spcPts val="1485"/>
              </a:spcBef>
              <a:buSzPct val="100000"/>
              <a:buFont typeface="Arial"/>
              <a:buChar char="•"/>
            </a:pPr>
            <a:r>
              <a:rPr lang="en-US" sz="2145"/>
              <a:t>New employees must be observed for first 14 days.</a:t>
            </a:r>
          </a:p>
          <a:p>
            <a:pPr marL="565785" lvl="1" indent="-188595">
              <a:lnSpc>
                <a:spcPct val="80000"/>
              </a:lnSpc>
              <a:spcBef>
                <a:spcPts val="1485"/>
              </a:spcBef>
              <a:buSzPct val="100000"/>
              <a:buFont typeface="Arial"/>
              <a:buChar char="•"/>
            </a:pPr>
            <a:r>
              <a:rPr lang="en-US" sz="2145"/>
              <a:t>All employees observed during heat wave events (</a:t>
            </a:r>
            <a:r>
              <a:rPr lang="en-US" sz="2145" u="sng"/>
              <a:t>&gt;</a:t>
            </a:r>
            <a:r>
              <a:rPr lang="en-US" sz="2145"/>
              <a:t>80F AND 10 degrees higher than average of previous 5 days).</a:t>
            </a:r>
          </a:p>
          <a:p>
            <a:pPr marL="565785" lvl="1" indent="-188595">
              <a:lnSpc>
                <a:spcPct val="80000"/>
              </a:lnSpc>
              <a:spcBef>
                <a:spcPts val="1485"/>
              </a:spcBef>
              <a:buSzPct val="100000"/>
              <a:buFont typeface="Arial"/>
              <a:buChar char="•"/>
            </a:pPr>
            <a:r>
              <a:rPr lang="en-US" sz="2145"/>
              <a:t>Procedure: define gradual increase in work hours over multi-day period or define alternative work arrangements.</a:t>
            </a:r>
          </a:p>
        </p:txBody>
      </p:sp>
      <p:pic>
        <p:nvPicPr>
          <p:cNvPr id="260" name="Shape 260"/>
          <p:cNvPicPr preferRelativeResize="0"/>
          <p:nvPr/>
        </p:nvPicPr>
        <p:blipFill>
          <a:blip r:embed="rId3">
            <a:alphaModFix/>
          </a:blip>
          <a:stretch>
            <a:fillRect/>
          </a:stretch>
        </p:blipFill>
        <p:spPr>
          <a:xfrm>
            <a:off x="6961123" y="1530536"/>
            <a:ext cx="2804009" cy="1635191"/>
          </a:xfrm>
          <a:prstGeom prst="rect">
            <a:avLst/>
          </a:prstGeom>
          <a:noFill/>
          <a:ln>
            <a:noFill/>
          </a:ln>
        </p:spPr>
      </p:pic>
      <p:pic>
        <p:nvPicPr>
          <p:cNvPr id="261" name="Shape 261"/>
          <p:cNvPicPr preferRelativeResize="0"/>
          <p:nvPr/>
        </p:nvPicPr>
        <p:blipFill rotWithShape="1">
          <a:blip r:embed="rId4">
            <a:alphaModFix/>
          </a:blip>
          <a:srcRect l="19064" r="15059"/>
          <a:stretch/>
        </p:blipFill>
        <p:spPr>
          <a:xfrm>
            <a:off x="7692136" y="4086820"/>
            <a:ext cx="2057590" cy="23054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a:blip r:embed="rId3">
            <a:alphaModFix/>
          </a:blip>
          <a:stretch>
            <a:fillRect/>
          </a:stretch>
        </p:blipFill>
        <p:spPr>
          <a:xfrm>
            <a:off x="5914260" y="2645152"/>
            <a:ext cx="3955544" cy="2115754"/>
          </a:xfrm>
          <a:prstGeom prst="rect">
            <a:avLst/>
          </a:prstGeom>
          <a:noFill/>
          <a:ln>
            <a:noFill/>
          </a:ln>
        </p:spPr>
      </p:pic>
      <p:sp>
        <p:nvSpPr>
          <p:cNvPr id="268" name="Shape 268"/>
          <p:cNvSpPr txBox="1">
            <a:spLocks noGrp="1"/>
          </p:cNvSpPr>
          <p:nvPr>
            <p:ph type="title"/>
          </p:nvPr>
        </p:nvSpPr>
        <p:spPr>
          <a:xfrm>
            <a:off x="589915" y="288704"/>
            <a:ext cx="8675370" cy="1093703"/>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CAL OSHA Heat Illness Standard</a:t>
            </a:r>
            <a:r>
              <a:rPr lang="en-US" dirty="0">
                <a:solidFill>
                  <a:srgbClr val="000000"/>
                </a:solidFill>
              </a:rPr>
              <a:t>:</a:t>
            </a:r>
            <a:r>
              <a:rPr lang="en-US" i="0" u="none" strike="noStrike" cap="none" dirty="0">
                <a:solidFill>
                  <a:srgbClr val="000000"/>
                </a:solidFill>
                <a:latin typeface="Calibri"/>
                <a:ea typeface="Calibri"/>
                <a:cs typeface="Calibri"/>
                <a:sym typeface="Calibri"/>
              </a:rPr>
              <a:t> </a:t>
            </a:r>
            <a:br>
              <a:rPr lang="en-US" i="0" u="none" strike="noStrike" cap="none" dirty="0">
                <a:solidFill>
                  <a:srgbClr val="000000"/>
                </a:solidFill>
                <a:latin typeface="Calibri"/>
                <a:ea typeface="Calibri"/>
                <a:cs typeface="Calibri"/>
                <a:sym typeface="Calibri"/>
              </a:rPr>
            </a:br>
            <a:r>
              <a:rPr lang="en-US" i="0" u="none" strike="noStrike" cap="none" dirty="0">
                <a:solidFill>
                  <a:srgbClr val="000000"/>
                </a:solidFill>
                <a:latin typeface="Calibri"/>
                <a:ea typeface="Calibri"/>
                <a:cs typeface="Calibri"/>
                <a:sym typeface="Calibri"/>
              </a:rPr>
              <a:t>Training</a:t>
            </a:r>
          </a:p>
        </p:txBody>
      </p:sp>
      <p:sp>
        <p:nvSpPr>
          <p:cNvPr id="269" name="Shape 269"/>
          <p:cNvSpPr txBox="1">
            <a:spLocks noGrp="1"/>
          </p:cNvSpPr>
          <p:nvPr>
            <p:ph type="body" idx="1"/>
          </p:nvPr>
        </p:nvSpPr>
        <p:spPr>
          <a:xfrm>
            <a:off x="246428" y="2637273"/>
            <a:ext cx="6789420" cy="3925350"/>
          </a:xfrm>
          <a:prstGeom prst="rect">
            <a:avLst/>
          </a:prstGeom>
          <a:noFill/>
          <a:ln>
            <a:noFill/>
          </a:ln>
        </p:spPr>
        <p:txBody>
          <a:bodyPr spcFirstLastPara="1" wrap="square" lIns="75426" tIns="37703" rIns="75426" bIns="37703" anchor="t" anchorCtr="0">
            <a:noAutofit/>
          </a:bodyPr>
          <a:lstStyle/>
          <a:p>
            <a:pPr marL="565785" lvl="1" indent="-209550">
              <a:lnSpc>
                <a:spcPct val="90000"/>
              </a:lnSpc>
              <a:spcBef>
                <a:spcPts val="0"/>
              </a:spcBef>
              <a:buSzPct val="100000"/>
              <a:buFont typeface="Arial"/>
              <a:buChar char="•"/>
            </a:pPr>
            <a:r>
              <a:rPr lang="en-US" sz="2310"/>
              <a:t>Employer responsibilities and worker’s rights.</a:t>
            </a:r>
          </a:p>
          <a:p>
            <a:pPr marL="565785" lvl="1" indent="-209550">
              <a:lnSpc>
                <a:spcPct val="90000"/>
              </a:lnSpc>
              <a:spcBef>
                <a:spcPts val="1485"/>
              </a:spcBef>
              <a:buSzPct val="100000"/>
              <a:buFont typeface="Arial"/>
              <a:buChar char="•"/>
            </a:pPr>
            <a:r>
              <a:rPr lang="en-US" sz="2310"/>
              <a:t>Signs and symptoms of heat illness.</a:t>
            </a:r>
          </a:p>
          <a:p>
            <a:pPr marL="565785" lvl="1" indent="-209550">
              <a:lnSpc>
                <a:spcPct val="90000"/>
              </a:lnSpc>
              <a:spcBef>
                <a:spcPts val="1485"/>
              </a:spcBef>
              <a:buSzPct val="100000"/>
              <a:buFont typeface="Arial"/>
              <a:buChar char="•"/>
            </a:pPr>
            <a:r>
              <a:rPr lang="en-US" sz="2310"/>
              <a:t>Personal/environmental risk factors and acclimatization.</a:t>
            </a:r>
          </a:p>
          <a:p>
            <a:pPr marL="565785" lvl="1" indent="-209550">
              <a:lnSpc>
                <a:spcPct val="90000"/>
              </a:lnSpc>
              <a:spcBef>
                <a:spcPts val="1485"/>
              </a:spcBef>
              <a:buSzPct val="100000"/>
              <a:buFont typeface="Arial"/>
              <a:buChar char="•"/>
            </a:pPr>
            <a:r>
              <a:rPr lang="en-US" sz="2310"/>
              <a:t>First aid and emergency response for various levels of heat illness.</a:t>
            </a:r>
          </a:p>
          <a:p>
            <a:pPr marL="565785" lvl="1" indent="-209550">
              <a:lnSpc>
                <a:spcPct val="90000"/>
              </a:lnSpc>
              <a:spcBef>
                <a:spcPts val="1485"/>
              </a:spcBef>
              <a:buSzPct val="100000"/>
              <a:buFont typeface="Arial"/>
              <a:buChar char="•"/>
            </a:pPr>
            <a:r>
              <a:rPr lang="en-US" sz="2310"/>
              <a:t>High heat procedures (pre-shift meeting required).</a:t>
            </a:r>
          </a:p>
          <a:p>
            <a:pPr marL="565785" lvl="1" indent="-209550">
              <a:lnSpc>
                <a:spcPct val="90000"/>
              </a:lnSpc>
              <a:spcBef>
                <a:spcPts val="1485"/>
              </a:spcBef>
              <a:buSzPct val="100000"/>
              <a:buFont typeface="Arial"/>
              <a:buChar char="•"/>
            </a:pPr>
            <a:r>
              <a:rPr lang="en-US" sz="2310"/>
              <a:t>Emergency response procedures.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48616" y="380603"/>
            <a:ext cx="8675369" cy="1093589"/>
          </a:xfrm>
          <a:prstGeom prst="rect">
            <a:avLst/>
          </a:prstGeom>
          <a:noFill/>
          <a:ln>
            <a:noFill/>
          </a:ln>
        </p:spPr>
        <p:txBody>
          <a:bodyPr spcFirstLastPara="1" wrap="square" lIns="75426" tIns="37703" rIns="75426" bIns="37703" anchor="ctr" anchorCtr="0">
            <a:noAutofit/>
          </a:bodyPr>
          <a:lstStyle/>
          <a:p>
            <a:pPr algn="l">
              <a:lnSpc>
                <a:spcPct val="90000"/>
              </a:lnSpc>
              <a:buClr>
                <a:srgbClr val="0070C0"/>
              </a:buClr>
              <a:buSzPct val="25000"/>
            </a:pPr>
            <a:r>
              <a:rPr lang="en-US" i="0" u="none" strike="noStrike" cap="none" dirty="0">
                <a:solidFill>
                  <a:srgbClr val="000000"/>
                </a:solidFill>
                <a:latin typeface="Calibri"/>
                <a:ea typeface="Calibri"/>
                <a:cs typeface="Calibri"/>
                <a:sym typeface="Calibri"/>
              </a:rPr>
              <a:t>CAL OSHA Heat Illness Standard</a:t>
            </a:r>
            <a:r>
              <a:rPr lang="en-US" dirty="0">
                <a:solidFill>
                  <a:srgbClr val="000000"/>
                </a:solidFill>
              </a:rPr>
              <a:t>:</a:t>
            </a:r>
            <a:br>
              <a:rPr lang="en-US" dirty="0">
                <a:solidFill>
                  <a:srgbClr val="000000"/>
                </a:solidFill>
              </a:rPr>
            </a:br>
            <a:r>
              <a:rPr lang="en-US" i="0" u="none" strike="noStrike" cap="none" dirty="0">
                <a:solidFill>
                  <a:srgbClr val="000000"/>
                </a:solidFill>
                <a:latin typeface="Calibri"/>
                <a:ea typeface="Calibri"/>
                <a:cs typeface="Calibri"/>
                <a:sym typeface="Calibri"/>
              </a:rPr>
              <a:t>Written Plan</a:t>
            </a:r>
          </a:p>
        </p:txBody>
      </p:sp>
      <p:sp>
        <p:nvSpPr>
          <p:cNvPr id="276" name="Shape 276"/>
          <p:cNvSpPr txBox="1">
            <a:spLocks noGrp="1"/>
          </p:cNvSpPr>
          <p:nvPr>
            <p:ph type="body" idx="1"/>
          </p:nvPr>
        </p:nvSpPr>
        <p:spPr>
          <a:xfrm>
            <a:off x="241395" y="2574407"/>
            <a:ext cx="6789420" cy="4173840"/>
          </a:xfrm>
          <a:prstGeom prst="rect">
            <a:avLst/>
          </a:prstGeom>
          <a:noFill/>
          <a:ln>
            <a:noFill/>
          </a:ln>
        </p:spPr>
        <p:txBody>
          <a:bodyPr spcFirstLastPara="1" wrap="square" lIns="75426" tIns="37703" rIns="75426" bIns="37703" anchor="t" anchorCtr="0">
            <a:noAutofit/>
          </a:bodyPr>
          <a:lstStyle/>
          <a:p>
            <a:pPr marL="565785" lvl="1" indent="-218980">
              <a:lnSpc>
                <a:spcPct val="70000"/>
              </a:lnSpc>
              <a:spcBef>
                <a:spcPts val="0"/>
              </a:spcBef>
              <a:buSzPct val="100000"/>
              <a:buFont typeface="Arial"/>
              <a:buChar char="•"/>
            </a:pPr>
            <a:r>
              <a:rPr lang="en-US" sz="2310"/>
              <a:t>Heat Illness Prevention Plan (English/Spanish).</a:t>
            </a:r>
          </a:p>
          <a:p>
            <a:pPr marL="565785" lvl="1" indent="-218980">
              <a:lnSpc>
                <a:spcPct val="70000"/>
              </a:lnSpc>
              <a:spcBef>
                <a:spcPts val="1485"/>
              </a:spcBef>
              <a:buSzPct val="100000"/>
              <a:buFont typeface="Arial"/>
              <a:buChar char="•"/>
            </a:pPr>
            <a:r>
              <a:rPr lang="en-US" sz="2310"/>
              <a:t>Must be available at worksite upon request:</a:t>
            </a:r>
          </a:p>
          <a:p>
            <a:pPr marL="942975" lvl="2" indent="-238363">
              <a:lnSpc>
                <a:spcPct val="70000"/>
              </a:lnSpc>
              <a:spcBef>
                <a:spcPts val="1485"/>
              </a:spcBef>
              <a:buSzPct val="100000"/>
              <a:buFont typeface="Arial"/>
              <a:buChar char="•"/>
            </a:pPr>
            <a:r>
              <a:rPr lang="en-US" sz="2310"/>
              <a:t>Procedures for complying with standard (water, shade, training)</a:t>
            </a:r>
          </a:p>
          <a:p>
            <a:pPr marL="942975" lvl="2" indent="-238363">
              <a:lnSpc>
                <a:spcPct val="70000"/>
              </a:lnSpc>
              <a:spcBef>
                <a:spcPts val="1485"/>
              </a:spcBef>
              <a:buSzPct val="100000"/>
              <a:buFont typeface="Arial"/>
              <a:buChar char="•"/>
            </a:pPr>
            <a:r>
              <a:rPr lang="en-US" sz="2310"/>
              <a:t>High heat procedures </a:t>
            </a:r>
          </a:p>
          <a:p>
            <a:pPr marL="942975" lvl="2" indent="-238363">
              <a:lnSpc>
                <a:spcPct val="70000"/>
              </a:lnSpc>
              <a:spcBef>
                <a:spcPts val="1485"/>
              </a:spcBef>
              <a:buSzPct val="100000"/>
              <a:buFont typeface="Arial"/>
              <a:buChar char="•"/>
            </a:pPr>
            <a:r>
              <a:rPr lang="en-US" sz="2310"/>
              <a:t>Emergency response procedures</a:t>
            </a:r>
          </a:p>
          <a:p>
            <a:pPr marL="942975" lvl="2" indent="-238363">
              <a:lnSpc>
                <a:spcPct val="70000"/>
              </a:lnSpc>
              <a:spcBef>
                <a:spcPts val="1485"/>
              </a:spcBef>
              <a:buSzPct val="100000"/>
              <a:buFont typeface="Arial"/>
              <a:buChar char="•"/>
            </a:pPr>
            <a:r>
              <a:rPr lang="en-US" sz="2310"/>
              <a:t>Acclimatization procedures </a:t>
            </a:r>
          </a:p>
          <a:p>
            <a:pPr marL="565785" lvl="1" indent="-218980">
              <a:lnSpc>
                <a:spcPct val="70000"/>
              </a:lnSpc>
              <a:spcBef>
                <a:spcPts val="1485"/>
              </a:spcBef>
              <a:buSzPct val="100000"/>
              <a:buFont typeface="Arial"/>
              <a:buChar char="•"/>
            </a:pPr>
            <a:r>
              <a:rPr lang="en-US" sz="2310"/>
              <a:t>Updated template available from EHS by May 1.</a:t>
            </a:r>
          </a:p>
        </p:txBody>
      </p:sp>
      <p:pic>
        <p:nvPicPr>
          <p:cNvPr id="277" name="Shape 277"/>
          <p:cNvPicPr preferRelativeResize="0"/>
          <p:nvPr/>
        </p:nvPicPr>
        <p:blipFill rotWithShape="1">
          <a:blip r:embed="rId3">
            <a:alphaModFix/>
          </a:blip>
          <a:srcRect/>
          <a:stretch/>
        </p:blipFill>
        <p:spPr>
          <a:xfrm>
            <a:off x="7244840" y="4530207"/>
            <a:ext cx="2599493" cy="1976783"/>
          </a:xfrm>
          <a:prstGeom prst="rect">
            <a:avLst/>
          </a:prstGeom>
          <a:noFill/>
          <a:ln>
            <a:noFill/>
          </a:ln>
        </p:spPr>
      </p:pic>
      <p:pic>
        <p:nvPicPr>
          <p:cNvPr id="278" name="Shape 278"/>
          <p:cNvPicPr preferRelativeResize="0"/>
          <p:nvPr/>
        </p:nvPicPr>
        <p:blipFill>
          <a:blip r:embed="rId4">
            <a:alphaModFix/>
          </a:blip>
          <a:stretch>
            <a:fillRect/>
          </a:stretch>
        </p:blipFill>
        <p:spPr>
          <a:xfrm>
            <a:off x="7244840" y="2712845"/>
            <a:ext cx="2599493" cy="17286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rotWithShape="1">
          <a:blip r:embed="rId3">
            <a:alphaModFix/>
          </a:blip>
          <a:srcRect/>
          <a:stretch/>
        </p:blipFill>
        <p:spPr>
          <a:xfrm>
            <a:off x="807463" y="3172231"/>
            <a:ext cx="4168643" cy="2117363"/>
          </a:xfrm>
          <a:prstGeom prst="rect">
            <a:avLst/>
          </a:prstGeom>
          <a:noFill/>
          <a:ln>
            <a:noFill/>
          </a:ln>
        </p:spPr>
      </p:pic>
      <p:pic>
        <p:nvPicPr>
          <p:cNvPr id="284" name="Shape 284"/>
          <p:cNvPicPr preferRelativeResize="0"/>
          <p:nvPr/>
        </p:nvPicPr>
        <p:blipFill rotWithShape="1">
          <a:blip r:embed="rId4">
            <a:alphaModFix/>
          </a:blip>
          <a:srcRect/>
          <a:stretch/>
        </p:blipFill>
        <p:spPr>
          <a:xfrm>
            <a:off x="6265433" y="3283613"/>
            <a:ext cx="2242845" cy="2143102"/>
          </a:xfrm>
          <a:prstGeom prst="rect">
            <a:avLst/>
          </a:prstGeom>
          <a:noFill/>
          <a:ln>
            <a:noFill/>
          </a:ln>
        </p:spPr>
      </p:pic>
      <p:sp>
        <p:nvSpPr>
          <p:cNvPr id="285" name="Shape 285"/>
          <p:cNvSpPr txBox="1"/>
          <p:nvPr/>
        </p:nvSpPr>
        <p:spPr>
          <a:xfrm>
            <a:off x="1367438" y="1316511"/>
            <a:ext cx="7323525" cy="854370"/>
          </a:xfrm>
          <a:prstGeom prst="rect">
            <a:avLst/>
          </a:prstGeom>
          <a:noFill/>
          <a:ln>
            <a:noFill/>
          </a:ln>
        </p:spPr>
        <p:txBody>
          <a:bodyPr lIns="75426" tIns="75426" rIns="75426" bIns="75426" anchor="t" anchorCtr="0">
            <a:noAutofit/>
          </a:bodyPr>
          <a:lstStyle/>
          <a:p>
            <a:pPr algn="ctr"/>
            <a:r>
              <a:rPr lang="en-US" sz="3630" dirty="0">
                <a:latin typeface="Calibri"/>
                <a:ea typeface="Calibri"/>
                <a:cs typeface="Calibri"/>
                <a:sym typeface="Calibri"/>
              </a:rPr>
              <a:t>Electrolyte Candies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91516" y="1358503"/>
            <a:ext cx="8675369" cy="1093589"/>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dirty="0">
                <a:solidFill>
                  <a:schemeClr val="dk1"/>
                </a:solidFill>
              </a:rPr>
              <a:t>Data</a:t>
            </a:r>
          </a:p>
        </p:txBody>
      </p:sp>
      <p:sp>
        <p:nvSpPr>
          <p:cNvPr id="95" name="Shape 95"/>
          <p:cNvSpPr txBox="1">
            <a:spLocks noGrp="1"/>
          </p:cNvSpPr>
          <p:nvPr>
            <p:ph type="body" idx="1"/>
          </p:nvPr>
        </p:nvSpPr>
        <p:spPr>
          <a:xfrm>
            <a:off x="377190" y="2437684"/>
            <a:ext cx="3793928" cy="4839415"/>
          </a:xfrm>
          <a:prstGeom prst="rect">
            <a:avLst/>
          </a:prstGeom>
          <a:noFill/>
          <a:ln>
            <a:noFill/>
          </a:ln>
        </p:spPr>
        <p:txBody>
          <a:bodyPr spcFirstLastPara="1" wrap="square" lIns="75426" tIns="37703" rIns="75426" bIns="37703" anchor="t" anchorCtr="0">
            <a:noAutofit/>
          </a:bodyPr>
          <a:lstStyle/>
          <a:p>
            <a:pPr marL="188595" indent="-188595">
              <a:lnSpc>
                <a:spcPct val="90000"/>
              </a:lnSpc>
              <a:spcBef>
                <a:spcPts val="0"/>
              </a:spcBef>
              <a:buSzPct val="100000"/>
              <a:buFont typeface="Arial"/>
              <a:buChar char="•"/>
            </a:pPr>
            <a:r>
              <a:rPr lang="en-US" sz="2310" dirty="0"/>
              <a:t>2,500 workers suffered from heat illness every year</a:t>
            </a:r>
          </a:p>
          <a:p>
            <a:pPr marL="188595" indent="-188595">
              <a:lnSpc>
                <a:spcPct val="90000"/>
              </a:lnSpc>
              <a:spcBef>
                <a:spcPts val="0"/>
              </a:spcBef>
              <a:buSzPct val="100000"/>
              <a:buFont typeface="Arial"/>
              <a:buChar char="•"/>
            </a:pPr>
            <a:r>
              <a:rPr lang="en-US" dirty="0"/>
              <a:t>150-240 are admitted to hospital ever year. </a:t>
            </a:r>
          </a:p>
          <a:p>
            <a:pPr marL="188595" indent="-188595">
              <a:lnSpc>
                <a:spcPct val="90000"/>
              </a:lnSpc>
              <a:spcBef>
                <a:spcPts val="0"/>
              </a:spcBef>
              <a:buSzPct val="100000"/>
              <a:buFont typeface="Arial"/>
              <a:buChar char="•"/>
            </a:pPr>
            <a:r>
              <a:rPr lang="en-US" dirty="0"/>
              <a:t>70% die on the first day from Heat stroke.</a:t>
            </a:r>
          </a:p>
          <a:p>
            <a:pPr marL="188595" indent="-188595">
              <a:lnSpc>
                <a:spcPct val="90000"/>
              </a:lnSpc>
              <a:spcBef>
                <a:spcPts val="0"/>
              </a:spcBef>
              <a:buSzPct val="100000"/>
              <a:buFont typeface="Arial"/>
              <a:buChar char="•"/>
            </a:pPr>
            <a:r>
              <a:rPr lang="en-US" dirty="0"/>
              <a:t>30% under 90 degree heat index.  </a:t>
            </a:r>
          </a:p>
          <a:p>
            <a:pPr marL="188595" indent="-188595">
              <a:lnSpc>
                <a:spcPct val="90000"/>
              </a:lnSpc>
              <a:spcBef>
                <a:spcPts val="0"/>
              </a:spcBef>
              <a:buSzPct val="100000"/>
              <a:buFont typeface="Arial"/>
              <a:buChar char="•"/>
            </a:pPr>
            <a:endParaRPr lang="en-US" sz="2310" dirty="0"/>
          </a:p>
        </p:txBody>
      </p:sp>
      <p:pic>
        <p:nvPicPr>
          <p:cNvPr id="96" name="Shape 96"/>
          <p:cNvPicPr preferRelativeResize="0"/>
          <p:nvPr/>
        </p:nvPicPr>
        <p:blipFill>
          <a:blip r:embed="rId3">
            <a:alphaModFix/>
          </a:blip>
          <a:stretch>
            <a:fillRect/>
          </a:stretch>
        </p:blipFill>
        <p:spPr>
          <a:xfrm>
            <a:off x="4623486" y="2563416"/>
            <a:ext cx="4992756" cy="331185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5485-9792-4D44-CAE5-CEE3E9FCC919}"/>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34C5EC8-65F9-CC76-CB45-C26E5CCE932B}"/>
              </a:ext>
            </a:extLst>
          </p:cNvPr>
          <p:cNvSpPr>
            <a:spLocks noGrp="1"/>
          </p:cNvSpPr>
          <p:nvPr>
            <p:ph type="body" idx="1"/>
          </p:nvPr>
        </p:nvSpPr>
        <p:spPr>
          <a:xfrm>
            <a:off x="473075" y="2105025"/>
            <a:ext cx="8167072" cy="4525963"/>
          </a:xfrm>
        </p:spPr>
        <p:txBody>
          <a:bodyPr/>
          <a:lstStyle/>
          <a:p>
            <a:r>
              <a:rPr lang="en-US" dirty="0"/>
              <a:t>Watch New Workers</a:t>
            </a:r>
          </a:p>
          <a:p>
            <a:r>
              <a:rPr lang="en-US" dirty="0"/>
              <a:t>Train people in </a:t>
            </a:r>
            <a:r>
              <a:rPr lang="en-US"/>
              <a:t>the symptoms</a:t>
            </a:r>
            <a:endParaRPr lang="en-US" dirty="0"/>
          </a:p>
          <a:p>
            <a:r>
              <a:rPr lang="en-US" dirty="0"/>
              <a:t>Take precautions above 80F</a:t>
            </a:r>
          </a:p>
          <a:p>
            <a:r>
              <a:rPr lang="en-US" dirty="0"/>
              <a:t>Heat Stroke needs 911 and immediate cooling</a:t>
            </a:r>
          </a:p>
        </p:txBody>
      </p:sp>
    </p:spTree>
    <p:extLst>
      <p:ext uri="{BB962C8B-B14F-4D97-AF65-F5344CB8AC3E}">
        <p14:creationId xmlns:p14="http://schemas.microsoft.com/office/powerpoint/2010/main" val="100920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91516" y="1358503"/>
            <a:ext cx="8675369" cy="1093589"/>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2011</a:t>
            </a:r>
          </a:p>
        </p:txBody>
      </p:sp>
      <p:sp>
        <p:nvSpPr>
          <p:cNvPr id="102" name="Shape 102"/>
          <p:cNvSpPr txBox="1">
            <a:spLocks noGrp="1"/>
          </p:cNvSpPr>
          <p:nvPr>
            <p:ph type="body" idx="1"/>
          </p:nvPr>
        </p:nvSpPr>
        <p:spPr>
          <a:xfrm>
            <a:off x="377190" y="2437685"/>
            <a:ext cx="5268780" cy="3986483"/>
          </a:xfrm>
          <a:prstGeom prst="rect">
            <a:avLst/>
          </a:prstGeom>
          <a:noFill/>
          <a:ln>
            <a:noFill/>
          </a:ln>
        </p:spPr>
        <p:txBody>
          <a:bodyPr spcFirstLastPara="1" wrap="square" lIns="75426" tIns="37703" rIns="75426" bIns="37703" anchor="t" anchorCtr="0">
            <a:noAutofit/>
          </a:bodyPr>
          <a:lstStyle/>
          <a:p>
            <a:pPr marL="188595" indent="-210598">
              <a:lnSpc>
                <a:spcPct val="80000"/>
              </a:lnSpc>
              <a:spcBef>
                <a:spcPts val="0"/>
              </a:spcBef>
              <a:buSzPct val="100000"/>
              <a:buFont typeface="Arial"/>
              <a:buChar char="•"/>
            </a:pPr>
            <a:r>
              <a:rPr lang="en-US" b="0" i="0" u="none" strike="noStrike" cap="none">
                <a:solidFill>
                  <a:schemeClr val="dk1"/>
                </a:solidFill>
                <a:latin typeface="Calibri"/>
                <a:ea typeface="Calibri"/>
                <a:cs typeface="Calibri"/>
                <a:sym typeface="Calibri"/>
              </a:rPr>
              <a:t>Lehigh Valley, PA</a:t>
            </a:r>
          </a:p>
          <a:p>
            <a:pPr marL="188595" indent="-210598">
              <a:lnSpc>
                <a:spcPct val="80000"/>
              </a:lnSpc>
              <a:spcBef>
                <a:spcPts val="825"/>
              </a:spcBef>
              <a:buSzPct val="100000"/>
              <a:buFont typeface="Arial"/>
              <a:buChar char="•"/>
            </a:pPr>
            <a:r>
              <a:rPr lang="en-US" b="0" i="0" u="none" strike="noStrike" cap="none">
                <a:solidFill>
                  <a:schemeClr val="dk1"/>
                </a:solidFill>
                <a:latin typeface="Calibri"/>
                <a:ea typeface="Calibri"/>
                <a:cs typeface="Calibri"/>
                <a:sym typeface="Calibri"/>
              </a:rPr>
              <a:t>Working conditions at the warehouse got worse earlier this year, especially during summer heat waves when heat in the warehouse soared above 100 degrees.</a:t>
            </a:r>
          </a:p>
          <a:p>
            <a:pPr marL="188595" indent="-210598">
              <a:lnSpc>
                <a:spcPct val="80000"/>
              </a:lnSpc>
              <a:spcBef>
                <a:spcPts val="825"/>
              </a:spcBef>
              <a:buSzPct val="100000"/>
              <a:buFont typeface="Arial"/>
              <a:buChar char="•"/>
            </a:pPr>
            <a:r>
              <a:rPr lang="en-US" b="0" i="0" u="none" strike="noStrike" cap="none">
                <a:solidFill>
                  <a:schemeClr val="dk1"/>
                </a:solidFill>
                <a:latin typeface="Calibri"/>
                <a:ea typeface="Calibri"/>
                <a:cs typeface="Calibri"/>
                <a:sym typeface="Calibri"/>
              </a:rPr>
              <a:t>One hot day, Goris said, he saw a co-worker pass out at the water fountain. </a:t>
            </a:r>
          </a:p>
          <a:p>
            <a:pPr marL="188595" indent="-210598">
              <a:lnSpc>
                <a:spcPct val="80000"/>
              </a:lnSpc>
              <a:spcBef>
                <a:spcPts val="825"/>
              </a:spcBef>
              <a:buSzPct val="100000"/>
              <a:buFont typeface="Arial"/>
              <a:buChar char="•"/>
            </a:pPr>
            <a:r>
              <a:rPr lang="en-US" b="0" i="0" u="none" strike="noStrike" cap="none">
                <a:solidFill>
                  <a:schemeClr val="dk1"/>
                </a:solidFill>
                <a:latin typeface="Calibri"/>
                <a:ea typeface="Calibri"/>
                <a:cs typeface="Calibri"/>
                <a:sym typeface="Calibri"/>
              </a:rPr>
              <a:t>On other hot days, he saw paramedics bring people out of the warehouse in wheelchairs and on stretchers.</a:t>
            </a:r>
          </a:p>
        </p:txBody>
      </p:sp>
      <p:pic>
        <p:nvPicPr>
          <p:cNvPr id="103" name="Shape 103"/>
          <p:cNvPicPr preferRelativeResize="0">
            <a:picLocks noGrp="1"/>
          </p:cNvPicPr>
          <p:nvPr>
            <p:ph type="body" idx="2"/>
          </p:nvPr>
        </p:nvPicPr>
        <p:blipFill rotWithShape="1">
          <a:blip r:embed="rId3">
            <a:alphaModFix/>
          </a:blip>
          <a:srcRect/>
          <a:stretch/>
        </p:blipFill>
        <p:spPr>
          <a:xfrm>
            <a:off x="5886705" y="4287254"/>
            <a:ext cx="3794423" cy="2134935"/>
          </a:xfrm>
          <a:prstGeom prst="rect">
            <a:avLst/>
          </a:prstGeom>
          <a:noFill/>
          <a:ln>
            <a:noFill/>
          </a:ln>
        </p:spPr>
      </p:pic>
      <p:pic>
        <p:nvPicPr>
          <p:cNvPr id="104" name="Shape 104"/>
          <p:cNvPicPr preferRelativeResize="0"/>
          <p:nvPr/>
        </p:nvPicPr>
        <p:blipFill>
          <a:blip r:embed="rId4">
            <a:alphaModFix/>
          </a:blip>
          <a:stretch>
            <a:fillRect/>
          </a:stretch>
        </p:blipFill>
        <p:spPr>
          <a:xfrm>
            <a:off x="6457242" y="2461693"/>
            <a:ext cx="2595234" cy="1762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a:picLocks noGrp="1"/>
          </p:cNvPicPr>
          <p:nvPr>
            <p:ph type="body" idx="4294967295"/>
          </p:nvPr>
        </p:nvPicPr>
        <p:blipFill rotWithShape="1">
          <a:blip r:embed="rId3">
            <a:alphaModFix/>
          </a:blip>
          <a:srcRect/>
          <a:stretch/>
        </p:blipFill>
        <p:spPr>
          <a:xfrm>
            <a:off x="688434" y="1225807"/>
            <a:ext cx="8439029" cy="53235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91516" y="1358503"/>
            <a:ext cx="8675369" cy="1093589"/>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OSHA Requirements</a:t>
            </a:r>
          </a:p>
        </p:txBody>
      </p:sp>
      <p:sp>
        <p:nvSpPr>
          <p:cNvPr id="115" name="Shape 115"/>
          <p:cNvSpPr txBox="1">
            <a:spLocks noGrp="1"/>
          </p:cNvSpPr>
          <p:nvPr>
            <p:ph type="body" idx="1"/>
          </p:nvPr>
        </p:nvSpPr>
        <p:spPr>
          <a:xfrm>
            <a:off x="377190" y="2437686"/>
            <a:ext cx="4988115" cy="3884760"/>
          </a:xfrm>
          <a:prstGeom prst="rect">
            <a:avLst/>
          </a:prstGeom>
          <a:noFill/>
          <a:ln>
            <a:noFill/>
          </a:ln>
        </p:spPr>
        <p:txBody>
          <a:bodyPr spcFirstLastPara="1" wrap="square" lIns="75426" tIns="37703" rIns="75426" bIns="37703" anchor="t" anchorCtr="0">
            <a:noAutofit/>
          </a:bodyPr>
          <a:lstStyle/>
          <a:p>
            <a:pPr marL="188595" indent="-199596">
              <a:lnSpc>
                <a:spcPct val="90000"/>
              </a:lnSpc>
              <a:spcBef>
                <a:spcPts val="0"/>
              </a:spcBef>
              <a:buSzPct val="100000"/>
              <a:buFont typeface="Arial"/>
              <a:buChar char="•"/>
            </a:pPr>
            <a:r>
              <a:rPr lang="en-US" b="0" i="0" u="none" strike="noStrike" cap="none" dirty="0">
                <a:solidFill>
                  <a:schemeClr val="dk1"/>
                </a:solidFill>
                <a:latin typeface="Calibri"/>
                <a:ea typeface="Calibri"/>
                <a:cs typeface="Calibri"/>
                <a:sym typeface="Calibri"/>
              </a:rPr>
              <a:t>Use heat stress meter or get weather app</a:t>
            </a:r>
          </a:p>
          <a:p>
            <a:pPr marL="188595" indent="-199596">
              <a:lnSpc>
                <a:spcPct val="90000"/>
              </a:lnSpc>
              <a:spcBef>
                <a:spcPts val="825"/>
              </a:spcBef>
              <a:buSzPct val="100000"/>
              <a:buFont typeface="Arial"/>
              <a:buChar char="•"/>
            </a:pPr>
            <a:r>
              <a:rPr lang="en-US" b="0" i="0" u="none" strike="noStrike" cap="none" dirty="0">
                <a:solidFill>
                  <a:schemeClr val="dk1"/>
                </a:solidFill>
                <a:latin typeface="Calibri"/>
                <a:ea typeface="Calibri"/>
                <a:cs typeface="Calibri"/>
                <a:sym typeface="Calibri"/>
              </a:rPr>
              <a:t>Heat stress illness prevention program</a:t>
            </a:r>
          </a:p>
          <a:p>
            <a:pPr marL="188595" indent="-199596">
              <a:lnSpc>
                <a:spcPct val="90000"/>
              </a:lnSpc>
              <a:spcBef>
                <a:spcPts val="825"/>
              </a:spcBef>
              <a:buSzPct val="100000"/>
              <a:buFont typeface="Arial"/>
              <a:buChar char="•"/>
            </a:pPr>
            <a:r>
              <a:rPr lang="en-US" b="0" i="0" u="none" strike="noStrike" cap="none" dirty="0">
                <a:solidFill>
                  <a:schemeClr val="dk1"/>
                </a:solidFill>
                <a:latin typeface="Calibri"/>
                <a:ea typeface="Calibri"/>
                <a:cs typeface="Calibri"/>
                <a:sym typeface="Calibri"/>
              </a:rPr>
              <a:t>Work Rest </a:t>
            </a:r>
            <a:r>
              <a:rPr lang="en-US" dirty="0"/>
              <a:t>Regimen</a:t>
            </a:r>
          </a:p>
          <a:p>
            <a:pPr marL="188595" indent="-199596">
              <a:lnSpc>
                <a:spcPct val="90000"/>
              </a:lnSpc>
              <a:spcBef>
                <a:spcPts val="825"/>
              </a:spcBef>
              <a:buSzPct val="100000"/>
              <a:buFont typeface="Arial"/>
              <a:buChar char="•"/>
            </a:pPr>
            <a:r>
              <a:rPr lang="en-US" b="0" i="0" u="none" strike="noStrike" cap="none" dirty="0">
                <a:solidFill>
                  <a:schemeClr val="dk1"/>
                </a:solidFill>
                <a:latin typeface="Calibri"/>
                <a:ea typeface="Calibri"/>
                <a:cs typeface="Calibri"/>
                <a:sym typeface="Calibri"/>
              </a:rPr>
              <a:t>Employee Training</a:t>
            </a:r>
          </a:p>
          <a:p>
            <a:pPr marL="188595" indent="-199596">
              <a:lnSpc>
                <a:spcPct val="90000"/>
              </a:lnSpc>
              <a:spcBef>
                <a:spcPts val="825"/>
              </a:spcBef>
              <a:buSzPct val="100000"/>
              <a:buFont typeface="Arial"/>
              <a:buChar char="•"/>
            </a:pPr>
            <a:r>
              <a:rPr lang="en-US" b="0" i="0" u="none" strike="noStrike" cap="none" dirty="0">
                <a:solidFill>
                  <a:schemeClr val="dk1"/>
                </a:solidFill>
                <a:latin typeface="Calibri"/>
                <a:ea typeface="Calibri"/>
                <a:cs typeface="Calibri"/>
                <a:sym typeface="Calibri"/>
              </a:rPr>
              <a:t>Management Training</a:t>
            </a:r>
          </a:p>
          <a:p>
            <a:pPr marL="188595" indent="-199596">
              <a:lnSpc>
                <a:spcPct val="90000"/>
              </a:lnSpc>
              <a:spcBef>
                <a:spcPts val="825"/>
              </a:spcBef>
              <a:buSzPct val="100000"/>
              <a:buFont typeface="Arial"/>
              <a:buChar char="•"/>
            </a:pPr>
            <a:r>
              <a:rPr lang="en-US" b="0" i="0" u="none" strike="noStrike" cap="none" dirty="0">
                <a:solidFill>
                  <a:schemeClr val="dk1"/>
                </a:solidFill>
                <a:latin typeface="Calibri"/>
                <a:ea typeface="Calibri"/>
                <a:cs typeface="Calibri"/>
                <a:sym typeface="Calibri"/>
              </a:rPr>
              <a:t>Implement a heat acclimatization program for new employees, for employees returning to work from absences of four or more days. </a:t>
            </a:r>
          </a:p>
        </p:txBody>
      </p:sp>
      <p:pic>
        <p:nvPicPr>
          <p:cNvPr id="116" name="Shape 116"/>
          <p:cNvPicPr preferRelativeResize="0"/>
          <p:nvPr/>
        </p:nvPicPr>
        <p:blipFill rotWithShape="1">
          <a:blip r:embed="rId3">
            <a:alphaModFix/>
          </a:blip>
          <a:srcRect l="22616" r="17567"/>
          <a:stretch/>
        </p:blipFill>
        <p:spPr>
          <a:xfrm>
            <a:off x="5670554" y="2514678"/>
            <a:ext cx="3978171" cy="3808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91515" y="1358503"/>
            <a:ext cx="8675370" cy="1093703"/>
          </a:xfrm>
          <a:prstGeom prst="rect">
            <a:avLst/>
          </a:prstGeom>
          <a:noFill/>
          <a:ln>
            <a:noFill/>
          </a:ln>
        </p:spPr>
        <p:txBody>
          <a:bodyPr spcFirstLastPara="1" wrap="square" lIns="75426" tIns="37703" rIns="75426" bIns="37703" anchor="ctr" anchorCtr="0">
            <a:noAutofit/>
          </a:bodyPr>
          <a:lstStyle/>
          <a:p>
            <a:pPr>
              <a:lnSpc>
                <a:spcPct val="90000"/>
              </a:lnSpc>
              <a:buClr>
                <a:schemeClr val="dk1"/>
              </a:buClr>
              <a:buSzPct val="25000"/>
            </a:pPr>
            <a:r>
              <a:rPr lang="en-US" sz="3630">
                <a:solidFill>
                  <a:schemeClr val="dk1"/>
                </a:solidFill>
              </a:rPr>
              <a:t>OSHA Requirements</a:t>
            </a:r>
          </a:p>
        </p:txBody>
      </p:sp>
      <p:sp>
        <p:nvSpPr>
          <p:cNvPr id="122" name="Shape 122"/>
          <p:cNvSpPr txBox="1">
            <a:spLocks noGrp="1"/>
          </p:cNvSpPr>
          <p:nvPr>
            <p:ph type="body" idx="2"/>
          </p:nvPr>
        </p:nvSpPr>
        <p:spPr>
          <a:xfrm>
            <a:off x="377190" y="2437686"/>
            <a:ext cx="4492373" cy="3921390"/>
          </a:xfrm>
          <a:prstGeom prst="rect">
            <a:avLst/>
          </a:prstGeom>
          <a:noFill/>
          <a:ln>
            <a:noFill/>
          </a:ln>
        </p:spPr>
        <p:txBody>
          <a:bodyPr spcFirstLastPara="1" wrap="square" lIns="75426" tIns="37703" rIns="75426" bIns="37703" anchor="t" anchorCtr="0">
            <a:noAutofit/>
          </a:bodyPr>
          <a:lstStyle/>
          <a:p>
            <a:pPr marL="188595" indent="-199596">
              <a:lnSpc>
                <a:spcPct val="90000"/>
              </a:lnSpc>
              <a:spcBef>
                <a:spcPts val="0"/>
              </a:spcBef>
              <a:buSzPct val="100000"/>
              <a:buFont typeface="Arial"/>
              <a:buChar char="•"/>
            </a:pPr>
            <a:r>
              <a:rPr lang="en-US" b="0" i="0" u="none" strike="noStrike" cap="none">
                <a:solidFill>
                  <a:schemeClr val="dk1"/>
                </a:solidFill>
                <a:latin typeface="Calibri"/>
                <a:ea typeface="Calibri"/>
                <a:cs typeface="Calibri"/>
                <a:sym typeface="Calibri"/>
              </a:rPr>
              <a:t>Permit only those workers acclimatized to heat to perform the more strenuous tasks. Rotate</a:t>
            </a:r>
            <a:r>
              <a:rPr lang="en-US"/>
              <a:t> </a:t>
            </a:r>
            <a:r>
              <a:rPr lang="en-US" b="0" i="0" u="none" strike="noStrike" cap="none">
                <a:solidFill>
                  <a:schemeClr val="dk1"/>
                </a:solidFill>
                <a:latin typeface="Calibri"/>
                <a:ea typeface="Calibri"/>
                <a:cs typeface="Calibri"/>
                <a:sym typeface="Calibri"/>
              </a:rPr>
              <a:t>physically demanding job tasks among acclimatized workers. </a:t>
            </a:r>
          </a:p>
          <a:p>
            <a:pPr marL="188595" indent="-199596">
              <a:lnSpc>
                <a:spcPct val="90000"/>
              </a:lnSpc>
              <a:spcBef>
                <a:spcPts val="825"/>
              </a:spcBef>
              <a:buSzPct val="100000"/>
              <a:buFont typeface="Arial"/>
              <a:buChar char="•"/>
            </a:pPr>
            <a:r>
              <a:rPr lang="en-US" b="0" i="0" u="none" strike="noStrike" cap="none">
                <a:solidFill>
                  <a:schemeClr val="dk1"/>
                </a:solidFill>
                <a:latin typeface="Calibri"/>
                <a:ea typeface="Calibri"/>
                <a:cs typeface="Calibri"/>
                <a:sym typeface="Calibri"/>
              </a:rPr>
              <a:t>Cool drinking water and/or other hydrating beverages</a:t>
            </a:r>
            <a:r>
              <a:rPr lang="en-US"/>
              <a:t>.</a:t>
            </a:r>
          </a:p>
          <a:p>
            <a:pPr marL="188595" indent="-199596">
              <a:lnSpc>
                <a:spcPct val="90000"/>
              </a:lnSpc>
              <a:spcBef>
                <a:spcPts val="825"/>
              </a:spcBef>
              <a:buSzPct val="100000"/>
              <a:buFont typeface="Arial"/>
              <a:buChar char="•"/>
            </a:pPr>
            <a:r>
              <a:rPr lang="en-US" b="0" i="0" u="none" strike="noStrike" cap="none">
                <a:solidFill>
                  <a:schemeClr val="dk1"/>
                </a:solidFill>
                <a:latin typeface="Calibri"/>
                <a:ea typeface="Calibri"/>
                <a:cs typeface="Calibri"/>
                <a:sym typeface="Calibri"/>
              </a:rPr>
              <a:t>Encourage employees to drink 5 to 7 ounces of cool water every 15 to 20 minutes. </a:t>
            </a:r>
          </a:p>
        </p:txBody>
      </p:sp>
      <p:pic>
        <p:nvPicPr>
          <p:cNvPr id="123" name="Shape 123"/>
          <p:cNvPicPr preferRelativeResize="0"/>
          <p:nvPr/>
        </p:nvPicPr>
        <p:blipFill>
          <a:blip r:embed="rId3">
            <a:alphaModFix/>
          </a:blip>
          <a:stretch>
            <a:fillRect/>
          </a:stretch>
        </p:blipFill>
        <p:spPr>
          <a:xfrm>
            <a:off x="5147876" y="2566634"/>
            <a:ext cx="4492373" cy="28963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a:stretch/>
        </p:blipFill>
        <p:spPr>
          <a:xfrm>
            <a:off x="-2514600" y="-357187"/>
            <a:ext cx="15087600" cy="8486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BE3E-01CA-4957-8514-3F98E9F742CC}"/>
              </a:ext>
            </a:extLst>
          </p:cNvPr>
          <p:cNvSpPr>
            <a:spLocks noGrp="1"/>
          </p:cNvSpPr>
          <p:nvPr>
            <p:ph type="title"/>
          </p:nvPr>
        </p:nvSpPr>
        <p:spPr/>
        <p:txBody>
          <a:bodyPr/>
          <a:lstStyle/>
          <a:p>
            <a:r>
              <a:rPr lang="en-US" dirty="0"/>
              <a:t>Hoover Dam</a:t>
            </a:r>
          </a:p>
        </p:txBody>
      </p:sp>
      <p:sp>
        <p:nvSpPr>
          <p:cNvPr id="3" name="Text Placeholder 2">
            <a:extLst>
              <a:ext uri="{FF2B5EF4-FFF2-40B4-BE49-F238E27FC236}">
                <a16:creationId xmlns:a16="http://schemas.microsoft.com/office/drawing/2014/main" id="{2779E184-D417-4B48-A3C2-B985D8C65E12}"/>
              </a:ext>
            </a:extLst>
          </p:cNvPr>
          <p:cNvSpPr>
            <a:spLocks noGrp="1"/>
          </p:cNvSpPr>
          <p:nvPr>
            <p:ph type="body" idx="1"/>
          </p:nvPr>
        </p:nvSpPr>
        <p:spPr/>
        <p:txBody>
          <a:bodyPr/>
          <a:lstStyle/>
          <a:p>
            <a:r>
              <a:rPr lang="en-US" dirty="0"/>
              <a:t>1932 – workers with heat cramps had lower concentration of salt in the blood and urine. </a:t>
            </a:r>
          </a:p>
          <a:p>
            <a:endParaRPr lang="en-US" dirty="0"/>
          </a:p>
          <a:p>
            <a:endParaRPr lang="en-US" dirty="0"/>
          </a:p>
        </p:txBody>
      </p:sp>
      <p:pic>
        <p:nvPicPr>
          <p:cNvPr id="5" name="Picture 4">
            <a:extLst>
              <a:ext uri="{FF2B5EF4-FFF2-40B4-BE49-F238E27FC236}">
                <a16:creationId xmlns:a16="http://schemas.microsoft.com/office/drawing/2014/main" id="{4B0A1F8A-36AA-4305-BCCF-D604A21EDDB6}"/>
              </a:ext>
            </a:extLst>
          </p:cNvPr>
          <p:cNvPicPr>
            <a:picLocks noChangeAspect="1"/>
          </p:cNvPicPr>
          <p:nvPr/>
        </p:nvPicPr>
        <p:blipFill>
          <a:blip r:embed="rId2"/>
          <a:stretch>
            <a:fillRect/>
          </a:stretch>
        </p:blipFill>
        <p:spPr>
          <a:xfrm>
            <a:off x="5646325" y="2705386"/>
            <a:ext cx="2420303" cy="1288733"/>
          </a:xfrm>
          <a:prstGeom prst="rect">
            <a:avLst/>
          </a:prstGeom>
        </p:spPr>
      </p:pic>
    </p:spTree>
    <p:extLst>
      <p:ext uri="{BB962C8B-B14F-4D97-AF65-F5344CB8AC3E}">
        <p14:creationId xmlns:p14="http://schemas.microsoft.com/office/powerpoint/2010/main" val="406516758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1456</Words>
  <Application>Microsoft Office PowerPoint</Application>
  <PresentationFormat>Custom</PresentationFormat>
  <Paragraphs>193</Paragraphs>
  <Slides>30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Times New Roman</vt:lpstr>
      <vt:lpstr>Default Design</vt:lpstr>
      <vt:lpstr>Heat Stress</vt:lpstr>
      <vt:lpstr>July 2016</vt:lpstr>
      <vt:lpstr>Data</vt:lpstr>
      <vt:lpstr>2011</vt:lpstr>
      <vt:lpstr>PowerPoint Presentation</vt:lpstr>
      <vt:lpstr>OSHA Requirements</vt:lpstr>
      <vt:lpstr>OSHA Requirements</vt:lpstr>
      <vt:lpstr>PowerPoint Presentation</vt:lpstr>
      <vt:lpstr>Hoover Dam</vt:lpstr>
      <vt:lpstr>Pickle Juice?</vt:lpstr>
      <vt:lpstr>Pickle Juice </vt:lpstr>
      <vt:lpstr>Anti Cramp Tactics</vt:lpstr>
      <vt:lpstr>PowerPoint Presentation</vt:lpstr>
      <vt:lpstr>PowerPoint Presentation</vt:lpstr>
      <vt:lpstr>Sunburn</vt:lpstr>
      <vt:lpstr>Dehydration</vt:lpstr>
      <vt:lpstr>Heat Rash and Cramps</vt:lpstr>
      <vt:lpstr>PowerPoint Presentation</vt:lpstr>
      <vt:lpstr>Heat Exhaustion</vt:lpstr>
      <vt:lpstr>Heat Stroke</vt:lpstr>
      <vt:lpstr>Heat Stroke</vt:lpstr>
      <vt:lpstr>CAL OSHA Heat Illness Standard: Cool-down Rest Periods </vt:lpstr>
      <vt:lpstr>CAL OSHA Heat Illness Standard: Water</vt:lpstr>
      <vt:lpstr>CAL OSHA  Heat Illness Standard: High Heat Procedures </vt:lpstr>
      <vt:lpstr>CAL OSHA Heat Illness Standard: Emergency Response </vt:lpstr>
      <vt:lpstr>CAL OSHA Heat Illness Standard: Acclimatization</vt:lpstr>
      <vt:lpstr>CAL OSHA Heat Illness Standard:  Training</vt:lpstr>
      <vt:lpstr>CAL OSHA Heat Illness Standard: Written Plan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Works</dc:title>
  <dc:creator>John</dc:creator>
  <cp:lastModifiedBy>john newquist</cp:lastModifiedBy>
  <cp:revision>23</cp:revision>
  <dcterms:modified xsi:type="dcterms:W3CDTF">2022-06-29T19:38:26Z</dcterms:modified>
</cp:coreProperties>
</file>