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256" r:id="rId2"/>
    <p:sldId id="30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C0F548-7D1C-4BF1-BC0A-3F81E1D9432D}">
  <a:tblStyle styleId="{F4C0F548-7D1C-4BF1-BC0A-3F81E1D9432D}"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875436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6316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3027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605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908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296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3724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5169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00432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26863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1948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351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8756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9737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801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86895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2798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793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396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10969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562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117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20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5693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83241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000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1917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14534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5398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8817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9694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27307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3315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749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4992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4009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61104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72184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7266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01743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19317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4630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3250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99136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8334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447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50613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731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0004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3173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3382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345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16" name="Shape 16"/>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17" name="Shape 17"/>
          <p:cNvSpPr txBox="1">
            <a:spLocks noGrp="1"/>
          </p:cNvSpPr>
          <p:nvPr>
            <p:ph type="ctrTitle"/>
          </p:nvPr>
        </p:nvSpPr>
        <p:spPr>
          <a:xfrm>
            <a:off x="822959" y="569214"/>
            <a:ext cx="7543800" cy="267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8" name="Shape 18"/>
          <p:cNvSpPr txBox="1">
            <a:spLocks noGrp="1"/>
          </p:cNvSpPr>
          <p:nvPr>
            <p:ph type="subTitle" idx="1"/>
          </p:nvPr>
        </p:nvSpPr>
        <p:spPr>
          <a:xfrm>
            <a:off x="825038" y="3341714"/>
            <a:ext cx="7543800" cy="857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dk2"/>
              </a:buClr>
              <a:buFont typeface="Calibri"/>
              <a:buNone/>
              <a:defRPr sz="1800" b="0" i="0" u="none" strike="noStrike" cap="none">
                <a:solidFill>
                  <a:schemeClr val="dk2"/>
                </a:solidFill>
                <a:latin typeface="Calibri"/>
                <a:ea typeface="Calibri"/>
                <a:cs typeface="Calibri"/>
                <a:sym typeface="Calibri"/>
              </a:defRPr>
            </a:lvl1pPr>
            <a:lvl2pPr marL="342900" marR="0" lvl="1"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2pPr>
            <a:lvl3pPr marL="685800" marR="0" lvl="2"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3pPr>
            <a:lvl4pPr marL="1028700" marR="0" lvl="3"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4pPr>
            <a:lvl5pPr marL="1371600" marR="0" lvl="4"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5pPr>
            <a:lvl6pPr marL="1714500" marR="0" lvl="5"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6pPr>
            <a:lvl7pPr marL="2057400" marR="0" lvl="6"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7pPr>
            <a:lvl8pPr marL="2400300" marR="0" lvl="7"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8pPr>
            <a:lvl9pPr marL="2743200" marR="0" lvl="8"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22" name="Shape 22"/>
          <p:cNvCxnSpPr/>
          <p:nvPr/>
        </p:nvCxnSpPr>
        <p:spPr>
          <a:xfrm>
            <a:off x="905743" y="3257550"/>
            <a:ext cx="74067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5" name="Shape 85"/>
          <p:cNvSpPr txBox="1">
            <a:spLocks noGrp="1"/>
          </p:cNvSpPr>
          <p:nvPr>
            <p:ph type="body" idx="1"/>
          </p:nvPr>
        </p:nvSpPr>
        <p:spPr>
          <a:xfrm rot="5400000">
            <a:off x="3086159" y="-878899"/>
            <a:ext cx="3017400" cy="7543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91" name="Shape 91"/>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92" name="Shape 92"/>
          <p:cNvSpPr txBox="1">
            <a:spLocks noGrp="1"/>
          </p:cNvSpPr>
          <p:nvPr>
            <p:ph type="title"/>
          </p:nvPr>
        </p:nvSpPr>
        <p:spPr>
          <a:xfrm rot="5400000">
            <a:off x="5370450" y="1484383"/>
            <a:ext cx="4318200" cy="19716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3" name="Shape 93"/>
          <p:cNvSpPr txBox="1">
            <a:spLocks noGrp="1"/>
          </p:cNvSpPr>
          <p:nvPr>
            <p:ph type="body" idx="1"/>
          </p:nvPr>
        </p:nvSpPr>
        <p:spPr>
          <a:xfrm rot="5400000">
            <a:off x="1369875" y="-430216"/>
            <a:ext cx="4318200" cy="5800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25" name="Shape 25"/>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31" name="Shape 31"/>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32" name="Shape 32"/>
          <p:cNvSpPr txBox="1">
            <a:spLocks noGrp="1"/>
          </p:cNvSpPr>
          <p:nvPr>
            <p:ph type="title"/>
          </p:nvPr>
        </p:nvSpPr>
        <p:spPr>
          <a:xfrm>
            <a:off x="822959" y="569214"/>
            <a:ext cx="7543800" cy="267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33" name="Shape 33"/>
          <p:cNvSpPr txBox="1">
            <a:spLocks noGrp="1"/>
          </p:cNvSpPr>
          <p:nvPr>
            <p:ph type="body" idx="1"/>
          </p:nvPr>
        </p:nvSpPr>
        <p:spPr>
          <a:xfrm>
            <a:off x="822959" y="3339846"/>
            <a:ext cx="7543800" cy="857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dk2"/>
              </a:buClr>
              <a:buFont typeface="Calibri"/>
              <a:buNone/>
              <a:defRPr sz="18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4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2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37" name="Shape 37"/>
          <p:cNvCxnSpPr/>
          <p:nvPr/>
        </p:nvCxnSpPr>
        <p:spPr>
          <a:xfrm>
            <a:off x="905743" y="3257550"/>
            <a:ext cx="74067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40" name="Shape 40"/>
          <p:cNvSpPr txBox="1">
            <a:spLocks noGrp="1"/>
          </p:cNvSpPr>
          <p:nvPr>
            <p:ph type="body" idx="1"/>
          </p:nvPr>
        </p:nvSpPr>
        <p:spPr>
          <a:xfrm>
            <a:off x="822959" y="1384300"/>
            <a:ext cx="37032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63439" y="1384301"/>
            <a:ext cx="37032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47" name="Shape 47"/>
          <p:cNvSpPr txBox="1">
            <a:spLocks noGrp="1"/>
          </p:cNvSpPr>
          <p:nvPr>
            <p:ph type="body" idx="1"/>
          </p:nvPr>
        </p:nvSpPr>
        <p:spPr>
          <a:xfrm>
            <a:off x="822959" y="1384538"/>
            <a:ext cx="3703200" cy="552299"/>
          </a:xfrm>
          <a:prstGeom prst="rect">
            <a:avLst/>
          </a:prstGeom>
          <a:noFill/>
          <a:ln>
            <a:noFill/>
          </a:ln>
        </p:spPr>
        <p:txBody>
          <a:bodyPr lIns="68575" tIns="68575" rIns="68575" bIns="68575" anchor="ctr" anchorCtr="0"/>
          <a:lstStyle>
            <a:lvl1pPr marL="0" marR="0" lvl="0" indent="0" algn="l" rtl="0">
              <a:lnSpc>
                <a:spcPct val="90000"/>
              </a:lnSpc>
              <a:spcBef>
                <a:spcPts val="900"/>
              </a:spcBef>
              <a:spcAft>
                <a:spcPts val="200"/>
              </a:spcAft>
              <a:buClr>
                <a:schemeClr val="dk2"/>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22959" y="1936750"/>
            <a:ext cx="3703200" cy="2533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63439" y="1384538"/>
            <a:ext cx="3703200" cy="552299"/>
          </a:xfrm>
          <a:prstGeom prst="rect">
            <a:avLst/>
          </a:prstGeom>
          <a:noFill/>
          <a:ln>
            <a:noFill/>
          </a:ln>
        </p:spPr>
        <p:txBody>
          <a:bodyPr lIns="68575" tIns="68575" rIns="68575" bIns="68575" anchor="ctr" anchorCtr="0"/>
          <a:lstStyle>
            <a:lvl1pPr marL="0" marR="0" lvl="0" indent="0" algn="l" rtl="0">
              <a:lnSpc>
                <a:spcPct val="90000"/>
              </a:lnSpc>
              <a:spcBef>
                <a:spcPts val="900"/>
              </a:spcBef>
              <a:spcAft>
                <a:spcPts val="200"/>
              </a:spcAft>
              <a:buClr>
                <a:schemeClr val="dk2"/>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63439" y="1936750"/>
            <a:ext cx="3703200" cy="25338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6" name="Shape 56"/>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p:nvPr/>
        </p:nvSpPr>
        <p:spPr>
          <a:xfrm>
            <a:off x="2381" y="4800600"/>
            <a:ext cx="91416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1" name="Shape 61"/>
          <p:cNvSpPr/>
          <p:nvPr/>
        </p:nvSpPr>
        <p:spPr>
          <a:xfrm>
            <a:off x="11" y="475073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2" name="Shape 62"/>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p:nvPr/>
        </p:nvSpPr>
        <p:spPr>
          <a:xfrm>
            <a:off x="12" y="0"/>
            <a:ext cx="3038099" cy="51435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7" name="Shape 67"/>
          <p:cNvSpPr/>
          <p:nvPr/>
        </p:nvSpPr>
        <p:spPr>
          <a:xfrm>
            <a:off x="3030053" y="0"/>
            <a:ext cx="48000" cy="51435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8" name="Shape 68"/>
          <p:cNvSpPr txBox="1">
            <a:spLocks noGrp="1"/>
          </p:cNvSpPr>
          <p:nvPr>
            <p:ph type="title"/>
          </p:nvPr>
        </p:nvSpPr>
        <p:spPr>
          <a:xfrm>
            <a:off x="342900" y="445769"/>
            <a:ext cx="2400300" cy="17145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9" name="Shape 69"/>
          <p:cNvSpPr txBox="1">
            <a:spLocks noGrp="1"/>
          </p:cNvSpPr>
          <p:nvPr>
            <p:ph type="body" idx="1"/>
          </p:nvPr>
        </p:nvSpPr>
        <p:spPr>
          <a:xfrm>
            <a:off x="3600450" y="548640"/>
            <a:ext cx="4869300" cy="39432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342900" y="2194560"/>
            <a:ext cx="2400300" cy="2534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rgbClr val="FFFFFF"/>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49134" y="4844838"/>
            <a:ext cx="19638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600450" y="4844838"/>
            <a:ext cx="34860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2"/>
                </a:solidFill>
                <a:latin typeface="Calibri"/>
                <a:ea typeface="Calibri"/>
                <a:cs typeface="Calibri"/>
                <a:sym typeface="Calibri"/>
              </a:rPr>
              <a:t>‹#›</a:t>
            </a:fld>
            <a:endParaRPr lang="en" sz="8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p:nvPr/>
        </p:nvSpPr>
        <p:spPr>
          <a:xfrm>
            <a:off x="0" y="3714750"/>
            <a:ext cx="9141600" cy="14286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76" name="Shape 76"/>
          <p:cNvSpPr/>
          <p:nvPr/>
        </p:nvSpPr>
        <p:spPr>
          <a:xfrm>
            <a:off x="11" y="3686307"/>
            <a:ext cx="9141600"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77" name="Shape 77"/>
          <p:cNvSpPr txBox="1">
            <a:spLocks noGrp="1"/>
          </p:cNvSpPr>
          <p:nvPr>
            <p:ph type="title"/>
          </p:nvPr>
        </p:nvSpPr>
        <p:spPr>
          <a:xfrm>
            <a:off x="822959" y="3806189"/>
            <a:ext cx="7584900" cy="617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8" name="Shape 78"/>
          <p:cNvSpPr>
            <a:spLocks noGrp="1"/>
          </p:cNvSpPr>
          <p:nvPr>
            <p:ph type="pic" idx="2"/>
          </p:nvPr>
        </p:nvSpPr>
        <p:spPr>
          <a:xfrm>
            <a:off x="11" y="0"/>
            <a:ext cx="9144000" cy="3686400"/>
          </a:xfrm>
          <a:prstGeom prst="rect">
            <a:avLst/>
          </a:prstGeom>
          <a:solidFill>
            <a:schemeClr val="accent3"/>
          </a:solidFill>
          <a:ln>
            <a:noFill/>
          </a:ln>
        </p:spPr>
        <p:txBody>
          <a:bodyPr lIns="68575" tIns="68575" rIns="68575" bIns="68575" anchor="t" anchorCtr="0"/>
          <a:lstStyle>
            <a:lvl1pPr marL="0" marR="0" lvl="0" indent="0" algn="l" rtl="0">
              <a:lnSpc>
                <a:spcPct val="90000"/>
              </a:lnSpc>
              <a:spcBef>
                <a:spcPts val="900"/>
              </a:spcBef>
              <a:spcAft>
                <a:spcPts val="200"/>
              </a:spcAft>
              <a:buClr>
                <a:schemeClr val="lt1"/>
              </a:buClr>
              <a:buSzPct val="45833"/>
              <a:buFont typeface="Calibri"/>
              <a:buNone/>
              <a:defRPr sz="2400" b="0" i="0" u="none" strike="noStrike" cap="none">
                <a:solidFill>
                  <a:schemeClr val="lt1"/>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SzPct val="52380"/>
              <a:buFont typeface="Calibri"/>
              <a:buNone/>
              <a:defRPr sz="21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SzPct val="61111"/>
              <a:buFont typeface="Calibri"/>
              <a:buNone/>
              <a:defRPr sz="1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822959" y="4430267"/>
            <a:ext cx="7584900" cy="445800"/>
          </a:xfrm>
          <a:prstGeom prst="rect">
            <a:avLst/>
          </a:prstGeom>
          <a:noFill/>
          <a:ln>
            <a:noFill/>
          </a:ln>
        </p:spPr>
        <p:txBody>
          <a:bodyPr lIns="68575" tIns="68575" rIns="68575" bIns="68575" anchor="t" anchorCtr="0"/>
          <a:lstStyle>
            <a:lvl1pPr marL="0" marR="0" lvl="0" indent="0" algn="l" rtl="0">
              <a:lnSpc>
                <a:spcPct val="90000"/>
              </a:lnSpc>
              <a:spcBef>
                <a:spcPts val="0"/>
              </a:spcBef>
              <a:spcAft>
                <a:spcPts val="500"/>
              </a:spcAft>
              <a:buClr>
                <a:srgbClr val="FFFFFF"/>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4800600"/>
            <a:ext cx="9144000" cy="342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7" name="Shape 7"/>
          <p:cNvSpPr/>
          <p:nvPr/>
        </p:nvSpPr>
        <p:spPr>
          <a:xfrm>
            <a:off x="0" y="4750737"/>
            <a:ext cx="9144000" cy="495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8" name="Shape 8"/>
          <p:cNvSpPr txBox="1">
            <a:spLocks noGrp="1"/>
          </p:cNvSpPr>
          <p:nvPr>
            <p:ph type="title"/>
          </p:nvPr>
        </p:nvSpPr>
        <p:spPr>
          <a:xfrm>
            <a:off x="822959" y="214952"/>
            <a:ext cx="7543800" cy="1088100"/>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SzPct val="30555"/>
              <a:buFont typeface="Calibri"/>
              <a:buNone/>
              <a:defRPr sz="3600" b="0" i="0" u="none" strike="noStrike" cap="none">
                <a:solidFill>
                  <a:srgbClr val="3F3F3F"/>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 name="Shape 9"/>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rgbClr val="3F3F3F"/>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822959" y="4844838"/>
            <a:ext cx="1854300" cy="273900"/>
          </a:xfrm>
          <a:prstGeom prst="rect">
            <a:avLst/>
          </a:prstGeom>
          <a:noFill/>
          <a:ln>
            <a:noFill/>
          </a:ln>
        </p:spPr>
        <p:txBody>
          <a:bodyPr lIns="68575" tIns="68575" rIns="68575" bIns="68575" anchor="ctr" anchorCtr="0"/>
          <a:lstStyle>
            <a:lvl1pPr marL="0" marR="0" lvl="0" indent="0" algn="l"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2764638" y="4844838"/>
            <a:ext cx="3617100" cy="273900"/>
          </a:xfrm>
          <a:prstGeom prst="rect">
            <a:avLst/>
          </a:prstGeom>
          <a:noFill/>
          <a:ln>
            <a:noFill/>
          </a:ln>
        </p:spPr>
        <p:txBody>
          <a:bodyPr lIns="68575" tIns="68575" rIns="68575" bIns="68575" anchor="ctr" anchorCtr="0"/>
          <a:lstStyle>
            <a:lvl1pPr marL="0" marR="0" lvl="0" indent="0" algn="ctr"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7425343" y="4844838"/>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13" name="Shape 13"/>
          <p:cNvCxnSpPr/>
          <p:nvPr/>
        </p:nvCxnSpPr>
        <p:spPr>
          <a:xfrm>
            <a:off x="895149" y="1303383"/>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822959" y="569214"/>
            <a:ext cx="7543800" cy="2674500"/>
          </a:xfrm>
          <a:prstGeom prst="rect">
            <a:avLst/>
          </a:prstGeom>
        </p:spPr>
        <p:txBody>
          <a:bodyPr lIns="68575" tIns="68575" rIns="68575" bIns="68575" anchor="b" anchorCtr="0">
            <a:noAutofit/>
          </a:bodyPr>
          <a:lstStyle/>
          <a:p>
            <a:pPr lvl="0">
              <a:spcBef>
                <a:spcPts val="0"/>
              </a:spcBef>
              <a:buNone/>
            </a:pPr>
            <a:r>
              <a:rPr lang="en" sz="4400"/>
              <a:t>Discrimination, Harassment, and Bullying in the Workplace</a:t>
            </a:r>
          </a:p>
        </p:txBody>
      </p:sp>
      <p:sp>
        <p:nvSpPr>
          <p:cNvPr id="102" name="Shape 102"/>
          <p:cNvSpPr txBox="1">
            <a:spLocks noGrp="1"/>
          </p:cNvSpPr>
          <p:nvPr>
            <p:ph type="subTitle" idx="1"/>
          </p:nvPr>
        </p:nvSpPr>
        <p:spPr>
          <a:xfrm>
            <a:off x="825038" y="3341714"/>
            <a:ext cx="7543800" cy="857400"/>
          </a:xfrm>
          <a:prstGeom prst="rect">
            <a:avLst/>
          </a:prstGeom>
        </p:spPr>
        <p:txBody>
          <a:bodyPr lIns="68575" tIns="68575" rIns="68575" bIns="68575" anchor="t" anchorCtr="0">
            <a:noAutofit/>
          </a:bodyPr>
          <a:lstStyle/>
          <a:p>
            <a:pPr lvl="0">
              <a:spcBef>
                <a:spcPts val="0"/>
              </a:spcBef>
              <a:buNone/>
            </a:pPr>
            <a:r>
              <a:rPr lang="en"/>
              <a:t>John Newquist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t="7859" r="12495"/>
          <a:stretch/>
        </p:blipFill>
        <p:spPr>
          <a:xfrm>
            <a:off x="5989399" y="1814675"/>
            <a:ext cx="2767174" cy="2570475"/>
          </a:xfrm>
          <a:prstGeom prst="rect">
            <a:avLst/>
          </a:prstGeom>
          <a:noFill/>
          <a:ln>
            <a:noFill/>
          </a:ln>
        </p:spPr>
      </p:pic>
      <p:sp>
        <p:nvSpPr>
          <p:cNvPr id="156" name="Shape 156"/>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sz="4400"/>
              <a:t>The SMG Index</a:t>
            </a:r>
          </a:p>
        </p:txBody>
      </p:sp>
      <p:sp>
        <p:nvSpPr>
          <p:cNvPr id="157" name="Shape 157"/>
          <p:cNvSpPr txBox="1">
            <a:spLocks noGrp="1"/>
          </p:cNvSpPr>
          <p:nvPr>
            <p:ph type="body" idx="1"/>
          </p:nvPr>
        </p:nvSpPr>
        <p:spPr>
          <a:xfrm>
            <a:off x="213350" y="1460500"/>
            <a:ext cx="6178500" cy="3146700"/>
          </a:xfrm>
          <a:prstGeom prst="rect">
            <a:avLst/>
          </a:prstGeom>
        </p:spPr>
        <p:txBody>
          <a:bodyPr lIns="68575" tIns="68575" rIns="68575" bIns="68575" anchor="t" anchorCtr="0">
            <a:noAutofit/>
          </a:bodyPr>
          <a:lstStyle/>
          <a:p>
            <a:pPr marL="457200" lvl="0" indent="-393700" rtl="0">
              <a:spcBef>
                <a:spcPts val="0"/>
              </a:spcBef>
              <a:buSzPct val="100000"/>
            </a:pPr>
            <a:r>
              <a:rPr lang="en" sz="2600"/>
              <a:t>Developed by Microsoft.</a:t>
            </a:r>
          </a:p>
          <a:p>
            <a:pPr marL="457200" lvl="0" indent="-393700" rtl="0">
              <a:spcBef>
                <a:spcPts val="0"/>
              </a:spcBef>
              <a:buSzPct val="100000"/>
            </a:pPr>
            <a:r>
              <a:rPr lang="en" sz="2600"/>
              <a:t>Provides a single, separate numerical index for each protected group.</a:t>
            </a:r>
          </a:p>
          <a:p>
            <a:pPr marL="457200" lvl="0" indent="-393700" rtl="0">
              <a:spcBef>
                <a:spcPts val="0"/>
              </a:spcBef>
              <a:buSzPct val="100000"/>
            </a:pPr>
            <a:r>
              <a:rPr lang="en" sz="2600"/>
              <a:t>Allows for comparison of a group’s performance relative to its goals or to the performance of other groups.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sz="4400"/>
              <a:t>The SMG Index</a:t>
            </a:r>
          </a:p>
        </p:txBody>
      </p:sp>
      <p:sp>
        <p:nvSpPr>
          <p:cNvPr id="163" name="Shape 163"/>
          <p:cNvSpPr txBox="1">
            <a:spLocks noGrp="1"/>
          </p:cNvSpPr>
          <p:nvPr>
            <p:ph type="body" idx="1"/>
          </p:nvPr>
        </p:nvSpPr>
        <p:spPr>
          <a:xfrm>
            <a:off x="2519725" y="1460500"/>
            <a:ext cx="6366600" cy="3146700"/>
          </a:xfrm>
          <a:prstGeom prst="rect">
            <a:avLst/>
          </a:prstGeom>
        </p:spPr>
        <p:txBody>
          <a:bodyPr lIns="68575" tIns="68575" rIns="68575" bIns="68575" anchor="t" anchorCtr="0">
            <a:noAutofit/>
          </a:bodyPr>
          <a:lstStyle/>
          <a:p>
            <a:pPr marL="457200" lvl="0" indent="-393700" rtl="0">
              <a:spcBef>
                <a:spcPts val="0"/>
              </a:spcBef>
              <a:buSzPct val="100000"/>
            </a:pPr>
            <a:r>
              <a:rPr lang="en" sz="2600"/>
              <a:t>Can be used as a benchmark to measure the success or failure of specific programs.</a:t>
            </a:r>
          </a:p>
          <a:p>
            <a:pPr marL="457200" lvl="0" indent="-393700" rtl="0">
              <a:spcBef>
                <a:spcPts val="0"/>
              </a:spcBef>
              <a:buSzPct val="100000"/>
            </a:pPr>
            <a:r>
              <a:rPr lang="en" sz="2600"/>
              <a:t>Original SMG Index was based on existing data points within standard required EEO reports.</a:t>
            </a:r>
          </a:p>
          <a:p>
            <a:pPr marL="457200" lvl="0" indent="-393700" rtl="0">
              <a:spcBef>
                <a:spcPts val="0"/>
              </a:spcBef>
              <a:buSzPct val="100000"/>
            </a:pPr>
            <a:r>
              <a:rPr lang="en" sz="2600"/>
              <a:t>Can be modified to focus on different job groups, departments, etc.</a:t>
            </a:r>
          </a:p>
        </p:txBody>
      </p:sp>
      <p:pic>
        <p:nvPicPr>
          <p:cNvPr id="164" name="Shape 164"/>
          <p:cNvPicPr preferRelativeResize="0"/>
          <p:nvPr/>
        </p:nvPicPr>
        <p:blipFill>
          <a:blip r:embed="rId3">
            <a:alphaModFix/>
          </a:blip>
          <a:stretch>
            <a:fillRect/>
          </a:stretch>
        </p:blipFill>
        <p:spPr>
          <a:xfrm>
            <a:off x="232450" y="1752600"/>
            <a:ext cx="2218800" cy="221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22959" y="569214"/>
            <a:ext cx="7543800" cy="2674500"/>
          </a:xfrm>
          <a:prstGeom prst="rect">
            <a:avLst/>
          </a:prstGeom>
        </p:spPr>
        <p:txBody>
          <a:bodyPr lIns="68575" tIns="68575" rIns="68575" bIns="68575" anchor="b" anchorCtr="0">
            <a:noAutofit/>
          </a:bodyPr>
          <a:lstStyle/>
          <a:p>
            <a:pPr lvl="0" rtl="0">
              <a:spcBef>
                <a:spcPts val="0"/>
              </a:spcBef>
              <a:buNone/>
            </a:pPr>
            <a:r>
              <a:rPr lang="en" sz="4400"/>
              <a:t>Part 2:</a:t>
            </a:r>
          </a:p>
          <a:p>
            <a:pPr lvl="0" rtl="0">
              <a:spcBef>
                <a:spcPts val="0"/>
              </a:spcBef>
              <a:buNone/>
            </a:pPr>
            <a:r>
              <a:rPr lang="en" sz="4400"/>
              <a:t>Sexual Harassment</a:t>
            </a:r>
          </a:p>
        </p:txBody>
      </p:sp>
      <p:sp>
        <p:nvSpPr>
          <p:cNvPr id="170" name="Shape 170"/>
          <p:cNvSpPr txBox="1">
            <a:spLocks noGrp="1"/>
          </p:cNvSpPr>
          <p:nvPr>
            <p:ph type="body" idx="1"/>
          </p:nvPr>
        </p:nvSpPr>
        <p:spPr>
          <a:xfrm>
            <a:off x="822959" y="3339846"/>
            <a:ext cx="7543800" cy="857400"/>
          </a:xfrm>
          <a:prstGeom prst="rect">
            <a:avLst/>
          </a:prstGeom>
        </p:spPr>
        <p:txBody>
          <a:bodyPr lIns="68575" tIns="68575" rIns="68575" bIns="68575" anchor="t" anchorCtr="0">
            <a:noAutofit/>
          </a:bodyPr>
          <a:lstStyle/>
          <a:p>
            <a:pPr lvl="0" rtl="0">
              <a:spcBef>
                <a:spcPts val="0"/>
              </a:spcBef>
              <a:buNone/>
            </a:pPr>
            <a:r>
              <a:rPr lang="en"/>
              <a:t>Addressing gender-based harassment in the workplace.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a:spcBef>
                <a:spcPts val="0"/>
              </a:spcBef>
              <a:buNone/>
            </a:pPr>
            <a:r>
              <a:rPr lang="en"/>
              <a:t>What is Sexual Harassment?</a:t>
            </a:r>
          </a:p>
        </p:txBody>
      </p:sp>
      <p:sp>
        <p:nvSpPr>
          <p:cNvPr id="176" name="Shape 176"/>
          <p:cNvSpPr txBox="1">
            <a:spLocks noGrp="1"/>
          </p:cNvSpPr>
          <p:nvPr>
            <p:ph type="body" idx="1"/>
          </p:nvPr>
        </p:nvSpPr>
        <p:spPr>
          <a:xfrm>
            <a:off x="2956550" y="1460500"/>
            <a:ext cx="5986800" cy="3181200"/>
          </a:xfrm>
          <a:prstGeom prst="rect">
            <a:avLst/>
          </a:prstGeom>
        </p:spPr>
        <p:txBody>
          <a:bodyPr lIns="68575" tIns="68575" rIns="68575" bIns="68575" anchor="t" anchorCtr="0">
            <a:noAutofit/>
          </a:bodyPr>
          <a:lstStyle/>
          <a:p>
            <a:pPr marL="342900" lvl="0" indent="-368300" rtl="0">
              <a:lnSpc>
                <a:spcPct val="120000"/>
              </a:lnSpc>
              <a:spcBef>
                <a:spcPts val="0"/>
              </a:spcBef>
              <a:spcAft>
                <a:spcPts val="0"/>
              </a:spcAft>
              <a:buClr>
                <a:srgbClr val="3F3F3F"/>
              </a:buClr>
              <a:buSzPct val="100000"/>
              <a:buFont typeface="Arial"/>
              <a:buChar char="●"/>
            </a:pPr>
            <a:r>
              <a:rPr lang="en" sz="2200">
                <a:solidFill>
                  <a:srgbClr val="3F3F3F"/>
                </a:solidFill>
              </a:rPr>
              <a:t>Unwelcome sexual advances.</a:t>
            </a:r>
          </a:p>
          <a:p>
            <a:pPr marL="342900" lvl="0" indent="-368300" rtl="0">
              <a:lnSpc>
                <a:spcPct val="120000"/>
              </a:lnSpc>
              <a:spcBef>
                <a:spcPts val="400"/>
              </a:spcBef>
              <a:spcAft>
                <a:spcPts val="0"/>
              </a:spcAft>
              <a:buClr>
                <a:srgbClr val="3F3F3F"/>
              </a:buClr>
              <a:buSzPct val="100000"/>
              <a:buFont typeface="Arial"/>
              <a:buChar char="●"/>
            </a:pPr>
            <a:r>
              <a:rPr lang="en" sz="2200">
                <a:solidFill>
                  <a:srgbClr val="3F3F3F"/>
                </a:solidFill>
              </a:rPr>
              <a:t>Requests for sexual favors.</a:t>
            </a:r>
          </a:p>
          <a:p>
            <a:pPr marL="342900" lvl="0" indent="-368300" rtl="0">
              <a:lnSpc>
                <a:spcPct val="115000"/>
              </a:lnSpc>
              <a:spcBef>
                <a:spcPts val="0"/>
              </a:spcBef>
              <a:spcAft>
                <a:spcPts val="0"/>
              </a:spcAft>
              <a:buClr>
                <a:srgbClr val="3F3F3F"/>
              </a:buClr>
              <a:buSzPct val="100000"/>
              <a:buFont typeface="Arial"/>
              <a:buChar char="●"/>
            </a:pPr>
            <a:r>
              <a:rPr lang="en" sz="2200">
                <a:solidFill>
                  <a:srgbClr val="3F3F3F"/>
                </a:solidFill>
              </a:rPr>
              <a:t>Other verbal or physical conduct of a sexual nature that affects an individual’s employment, unreasonably interferes with his/her work performance,  or creates an intimidating, hostile or offensive work environment.</a:t>
            </a:r>
          </a:p>
        </p:txBody>
      </p:sp>
      <p:pic>
        <p:nvPicPr>
          <p:cNvPr id="177" name="Shape 177"/>
          <p:cNvPicPr preferRelativeResize="0"/>
          <p:nvPr/>
        </p:nvPicPr>
        <p:blipFill rotWithShape="1">
          <a:blip r:embed="rId3">
            <a:alphaModFix/>
          </a:blip>
          <a:srcRect l="23545" r="23364"/>
          <a:stretch/>
        </p:blipFill>
        <p:spPr>
          <a:xfrm>
            <a:off x="332750" y="1575800"/>
            <a:ext cx="2466949" cy="278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Types of Sexual Harassment</a:t>
            </a:r>
          </a:p>
        </p:txBody>
      </p:sp>
      <p:sp>
        <p:nvSpPr>
          <p:cNvPr id="183" name="Shape 183"/>
          <p:cNvSpPr txBox="1">
            <a:spLocks noGrp="1"/>
          </p:cNvSpPr>
          <p:nvPr>
            <p:ph type="body" idx="1"/>
          </p:nvPr>
        </p:nvSpPr>
        <p:spPr>
          <a:xfrm>
            <a:off x="2499350" y="1689100"/>
            <a:ext cx="4280700" cy="2411700"/>
          </a:xfrm>
          <a:prstGeom prst="rect">
            <a:avLst/>
          </a:prstGeom>
        </p:spPr>
        <p:txBody>
          <a:bodyPr lIns="68575" tIns="68575" rIns="68575" bIns="68575" anchor="t" anchorCtr="0">
            <a:noAutofit/>
          </a:bodyPr>
          <a:lstStyle/>
          <a:p>
            <a:pPr marL="342900" lvl="0" indent="-412750">
              <a:lnSpc>
                <a:spcPct val="120000"/>
              </a:lnSpc>
              <a:spcBef>
                <a:spcPts val="0"/>
              </a:spcBef>
              <a:spcAft>
                <a:spcPts val="0"/>
              </a:spcAft>
              <a:buClr>
                <a:schemeClr val="dk1"/>
              </a:buClr>
              <a:buSzPct val="45833"/>
              <a:buFont typeface="Arial"/>
              <a:buNone/>
            </a:pPr>
            <a:r>
              <a:rPr lang="en" sz="2400">
                <a:solidFill>
                  <a:srgbClr val="3F3F3F"/>
                </a:solidFill>
              </a:rPr>
              <a:t>Two forms of sexual harassment:</a:t>
            </a:r>
          </a:p>
          <a:p>
            <a:pPr marL="342900" lvl="0" indent="-381000" rtl="0">
              <a:lnSpc>
                <a:spcPct val="120000"/>
              </a:lnSpc>
              <a:spcBef>
                <a:spcPts val="400"/>
              </a:spcBef>
              <a:spcAft>
                <a:spcPts val="0"/>
              </a:spcAft>
              <a:buClr>
                <a:srgbClr val="3F3F3F"/>
              </a:buClr>
              <a:buSzPct val="100000"/>
              <a:buFont typeface="Arial"/>
              <a:buChar char="●"/>
            </a:pPr>
            <a:r>
              <a:rPr lang="en" sz="2400">
                <a:solidFill>
                  <a:srgbClr val="3F3F3F"/>
                </a:solidFill>
              </a:rPr>
              <a:t>Quid Pro Quo </a:t>
            </a:r>
            <a:br>
              <a:rPr lang="en" sz="2400">
                <a:solidFill>
                  <a:srgbClr val="3F3F3F"/>
                </a:solidFill>
              </a:rPr>
            </a:br>
            <a:r>
              <a:rPr lang="en" sz="2400">
                <a:solidFill>
                  <a:srgbClr val="3F3F3F"/>
                </a:solidFill>
              </a:rPr>
              <a:t>(Latin for “this for that” or “something for something.”)</a:t>
            </a:r>
          </a:p>
          <a:p>
            <a:pPr marL="342900" lvl="0" indent="-381000" rtl="0">
              <a:lnSpc>
                <a:spcPct val="115000"/>
              </a:lnSpc>
              <a:spcBef>
                <a:spcPts val="0"/>
              </a:spcBef>
              <a:spcAft>
                <a:spcPts val="0"/>
              </a:spcAft>
              <a:buClr>
                <a:srgbClr val="3F3F3F"/>
              </a:buClr>
              <a:buSzPct val="100000"/>
              <a:buFont typeface="Arial"/>
              <a:buChar char="●"/>
            </a:pPr>
            <a:r>
              <a:rPr lang="en" sz="2400">
                <a:solidFill>
                  <a:srgbClr val="3F3F3F"/>
                </a:solidFill>
              </a:rPr>
              <a:t>Hostile Work Environment</a:t>
            </a:r>
          </a:p>
        </p:txBody>
      </p:sp>
      <p:pic>
        <p:nvPicPr>
          <p:cNvPr id="184" name="Shape 184"/>
          <p:cNvPicPr preferRelativeResize="0"/>
          <p:nvPr/>
        </p:nvPicPr>
        <p:blipFill>
          <a:blip r:embed="rId3">
            <a:alphaModFix/>
          </a:blip>
          <a:stretch>
            <a:fillRect/>
          </a:stretch>
        </p:blipFill>
        <p:spPr>
          <a:xfrm>
            <a:off x="6931903" y="1460500"/>
            <a:ext cx="1933949" cy="2899025"/>
          </a:xfrm>
          <a:prstGeom prst="rect">
            <a:avLst/>
          </a:prstGeom>
          <a:noFill/>
          <a:ln>
            <a:noFill/>
          </a:ln>
        </p:spPr>
      </p:pic>
      <p:pic>
        <p:nvPicPr>
          <p:cNvPr id="185" name="Shape 185"/>
          <p:cNvPicPr preferRelativeResize="0"/>
          <p:nvPr/>
        </p:nvPicPr>
        <p:blipFill>
          <a:blip r:embed="rId4">
            <a:alphaModFix/>
          </a:blip>
          <a:stretch>
            <a:fillRect/>
          </a:stretch>
        </p:blipFill>
        <p:spPr>
          <a:xfrm>
            <a:off x="349749" y="1462174"/>
            <a:ext cx="1933949" cy="289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Quid Pro Quo</a:t>
            </a:r>
          </a:p>
        </p:txBody>
      </p:sp>
      <p:sp>
        <p:nvSpPr>
          <p:cNvPr id="191" name="Shape 191"/>
          <p:cNvSpPr txBox="1">
            <a:spLocks noGrp="1"/>
          </p:cNvSpPr>
          <p:nvPr>
            <p:ph type="body" idx="1"/>
          </p:nvPr>
        </p:nvSpPr>
        <p:spPr>
          <a:xfrm>
            <a:off x="2866500" y="1308100"/>
            <a:ext cx="6047100" cy="3331500"/>
          </a:xfrm>
          <a:prstGeom prst="rect">
            <a:avLst/>
          </a:prstGeom>
        </p:spPr>
        <p:txBody>
          <a:bodyPr lIns="68575" tIns="68575" rIns="68575" bIns="68575" anchor="t" anchorCtr="0">
            <a:noAutofit/>
          </a:bodyPr>
          <a:lstStyle/>
          <a:p>
            <a:pPr marL="457200" lvl="0" indent="-368300" rtl="0">
              <a:spcBef>
                <a:spcPts val="0"/>
              </a:spcBef>
              <a:buClr>
                <a:srgbClr val="3F3F3F"/>
              </a:buClr>
              <a:buSzPct val="100000"/>
              <a:buFont typeface="Arial"/>
              <a:buChar char="●"/>
            </a:pPr>
            <a:r>
              <a:rPr lang="en" sz="2200">
                <a:solidFill>
                  <a:srgbClr val="3F3F3F"/>
                </a:solidFill>
              </a:rPr>
              <a:t>Tangible employment action against the victim.</a:t>
            </a:r>
          </a:p>
          <a:p>
            <a:pPr marL="457200" lvl="0" indent="-368300" rtl="0">
              <a:spcBef>
                <a:spcPts val="0"/>
              </a:spcBef>
              <a:buClr>
                <a:srgbClr val="3F3F3F"/>
              </a:buClr>
              <a:buSzPct val="100000"/>
              <a:buFont typeface="Arial"/>
              <a:buChar char="●"/>
            </a:pPr>
            <a:r>
              <a:rPr lang="en" sz="2200">
                <a:solidFill>
                  <a:srgbClr val="3F3F3F"/>
                </a:solidFill>
              </a:rPr>
              <a:t>Involves monetary loss or change in job.</a:t>
            </a:r>
          </a:p>
          <a:p>
            <a:pPr marL="0" lvl="0" indent="0" rtl="0">
              <a:spcBef>
                <a:spcPts val="0"/>
              </a:spcBef>
              <a:buNone/>
            </a:pPr>
            <a:endParaRPr sz="2200">
              <a:solidFill>
                <a:srgbClr val="3F3F3F"/>
              </a:solidFill>
            </a:endParaRPr>
          </a:p>
          <a:p>
            <a:pPr marL="0" lvl="0" indent="0" rtl="0">
              <a:spcBef>
                <a:spcPts val="0"/>
              </a:spcBef>
              <a:buNone/>
            </a:pPr>
            <a:r>
              <a:rPr lang="en" sz="2200" b="1">
                <a:solidFill>
                  <a:srgbClr val="3F3F3F"/>
                </a:solidFill>
              </a:rPr>
              <a:t>Example:</a:t>
            </a:r>
            <a:r>
              <a:rPr lang="en" sz="2200">
                <a:solidFill>
                  <a:srgbClr val="3F3F3F"/>
                </a:solidFill>
              </a:rPr>
              <a:t>  </a:t>
            </a:r>
          </a:p>
          <a:p>
            <a:pPr marL="0" lvl="0" indent="0" rtl="0">
              <a:spcBef>
                <a:spcPts val="0"/>
              </a:spcBef>
              <a:buNone/>
            </a:pPr>
            <a:r>
              <a:rPr lang="en" sz="2200">
                <a:solidFill>
                  <a:srgbClr val="3F3F3F"/>
                </a:solidFill>
              </a:rPr>
              <a:t>Mary Smith receives smaller pay increase based on performance than other employees with similar performance because she refused to go out with her supervisor, John Doe.</a:t>
            </a:r>
          </a:p>
        </p:txBody>
      </p:sp>
      <p:pic>
        <p:nvPicPr>
          <p:cNvPr id="192" name="Shape 192"/>
          <p:cNvPicPr preferRelativeResize="0"/>
          <p:nvPr/>
        </p:nvPicPr>
        <p:blipFill>
          <a:blip r:embed="rId3">
            <a:alphaModFix/>
          </a:blip>
          <a:stretch>
            <a:fillRect/>
          </a:stretch>
        </p:blipFill>
        <p:spPr>
          <a:xfrm>
            <a:off x="304800" y="1752600"/>
            <a:ext cx="2425125" cy="2425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a:t>
            </a:r>
            <a:br>
              <a:rPr lang="en"/>
            </a:br>
            <a:r>
              <a:rPr lang="en"/>
              <a:t>Hostile Work Environment</a:t>
            </a:r>
          </a:p>
        </p:txBody>
      </p:sp>
      <p:sp>
        <p:nvSpPr>
          <p:cNvPr id="198" name="Shape 198"/>
          <p:cNvSpPr txBox="1">
            <a:spLocks noGrp="1"/>
          </p:cNvSpPr>
          <p:nvPr>
            <p:ph type="body" idx="1"/>
          </p:nvPr>
        </p:nvSpPr>
        <p:spPr>
          <a:xfrm>
            <a:off x="365750" y="1460500"/>
            <a:ext cx="5332500" cy="3017400"/>
          </a:xfrm>
          <a:prstGeom prst="rect">
            <a:avLst/>
          </a:prstGeom>
        </p:spPr>
        <p:txBody>
          <a:bodyPr lIns="68575" tIns="68575" rIns="68575" bIns="68575" anchor="t" anchorCtr="0">
            <a:noAutofit/>
          </a:bodyPr>
          <a:lstStyle/>
          <a:p>
            <a:pPr marL="342900" lvl="0" indent="-368300" rtl="0">
              <a:lnSpc>
                <a:spcPct val="120000"/>
              </a:lnSpc>
              <a:spcBef>
                <a:spcPts val="0"/>
              </a:spcBef>
              <a:spcAft>
                <a:spcPts val="0"/>
              </a:spcAft>
              <a:buClr>
                <a:srgbClr val="3F3F3F"/>
              </a:buClr>
              <a:buSzPct val="100000"/>
              <a:buFont typeface="Arial"/>
              <a:buChar char="●"/>
            </a:pPr>
            <a:r>
              <a:rPr lang="en" sz="2200">
                <a:solidFill>
                  <a:srgbClr val="3F3F3F"/>
                </a:solidFill>
              </a:rPr>
              <a:t>Speech or conduct that is severe and/or pervasive enough to create an abusive or hostile work environment.</a:t>
            </a:r>
          </a:p>
          <a:p>
            <a:pPr marL="0" lvl="0" indent="0" rtl="0">
              <a:lnSpc>
                <a:spcPct val="120000"/>
              </a:lnSpc>
              <a:spcBef>
                <a:spcPts val="0"/>
              </a:spcBef>
              <a:spcAft>
                <a:spcPts val="0"/>
              </a:spcAft>
              <a:buNone/>
            </a:pPr>
            <a:endParaRPr sz="2200">
              <a:solidFill>
                <a:srgbClr val="3F3F3F"/>
              </a:solidFill>
            </a:endParaRPr>
          </a:p>
          <a:p>
            <a:pPr marL="0" lvl="0" indent="0" rtl="0">
              <a:lnSpc>
                <a:spcPct val="115000"/>
              </a:lnSpc>
              <a:spcBef>
                <a:spcPts val="0"/>
              </a:spcBef>
              <a:spcAft>
                <a:spcPts val="0"/>
              </a:spcAft>
              <a:buNone/>
            </a:pPr>
            <a:r>
              <a:rPr lang="en" sz="2200" b="1">
                <a:solidFill>
                  <a:srgbClr val="3F3F3F"/>
                </a:solidFill>
              </a:rPr>
              <a:t>Example: </a:t>
            </a:r>
            <a:r>
              <a:rPr lang="en" sz="2200">
                <a:solidFill>
                  <a:srgbClr val="3F3F3F"/>
                </a:solidFill>
              </a:rPr>
              <a:t> </a:t>
            </a:r>
            <a:br>
              <a:rPr lang="en" sz="2200">
                <a:solidFill>
                  <a:srgbClr val="3F3F3F"/>
                </a:solidFill>
              </a:rPr>
            </a:br>
            <a:r>
              <a:rPr lang="en" sz="2200">
                <a:solidFill>
                  <a:srgbClr val="3F3F3F"/>
                </a:solidFill>
              </a:rPr>
              <a:t>Mike Maloney is leering (elevator eyes) at and intentionally brushing against Sally Davis.</a:t>
            </a:r>
          </a:p>
        </p:txBody>
      </p:sp>
      <p:pic>
        <p:nvPicPr>
          <p:cNvPr id="199" name="Shape 199"/>
          <p:cNvPicPr preferRelativeResize="0"/>
          <p:nvPr/>
        </p:nvPicPr>
        <p:blipFill rotWithShape="1">
          <a:blip r:embed="rId3">
            <a:alphaModFix/>
          </a:blip>
          <a:srcRect l="14335" r="9205"/>
          <a:stretch/>
        </p:blipFill>
        <p:spPr>
          <a:xfrm>
            <a:off x="5876399" y="1614112"/>
            <a:ext cx="2937125" cy="2557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a:t>
            </a:r>
            <a:br>
              <a:rPr lang="en"/>
            </a:br>
            <a:r>
              <a:rPr lang="en"/>
              <a:t>Hostile Work Environment</a:t>
            </a:r>
          </a:p>
        </p:txBody>
      </p:sp>
      <p:sp>
        <p:nvSpPr>
          <p:cNvPr id="205" name="Shape 205"/>
          <p:cNvSpPr txBox="1">
            <a:spLocks noGrp="1"/>
          </p:cNvSpPr>
          <p:nvPr>
            <p:ph type="body" idx="1"/>
          </p:nvPr>
        </p:nvSpPr>
        <p:spPr>
          <a:xfrm>
            <a:off x="3238500" y="1384300"/>
            <a:ext cx="5737800" cy="3308400"/>
          </a:xfrm>
          <a:prstGeom prst="rect">
            <a:avLst/>
          </a:prstGeom>
        </p:spPr>
        <p:txBody>
          <a:bodyPr lIns="68575" tIns="68575" rIns="68575" bIns="68575" anchor="t" anchorCtr="0">
            <a:noAutofit/>
          </a:bodyPr>
          <a:lstStyle/>
          <a:p>
            <a:pPr marL="457200" lvl="0" indent="-355600" rtl="0">
              <a:lnSpc>
                <a:spcPct val="120000"/>
              </a:lnSpc>
              <a:spcBef>
                <a:spcPts val="0"/>
              </a:spcBef>
              <a:spcAft>
                <a:spcPts val="0"/>
              </a:spcAft>
              <a:buClr>
                <a:srgbClr val="3F3F3F"/>
              </a:buClr>
              <a:buSzPct val="100000"/>
              <a:buFont typeface="Arial"/>
              <a:buChar char="●"/>
            </a:pPr>
            <a:r>
              <a:rPr lang="en" sz="2000">
                <a:solidFill>
                  <a:srgbClr val="3F3F3F"/>
                </a:solidFill>
              </a:rPr>
              <a:t>In addition to speech and/or conduct, the second type of sexual harassment covers explicit or suggestive items displayed in the workplace that interfere with job performance or that create an abusive or hostile work environment</a:t>
            </a:r>
          </a:p>
          <a:p>
            <a:pPr marL="0" lvl="0" indent="0" rtl="0">
              <a:lnSpc>
                <a:spcPct val="115000"/>
              </a:lnSpc>
              <a:spcBef>
                <a:spcPts val="0"/>
              </a:spcBef>
              <a:spcAft>
                <a:spcPts val="0"/>
              </a:spcAft>
              <a:buNone/>
            </a:pPr>
            <a:br>
              <a:rPr lang="en" sz="2000">
                <a:solidFill>
                  <a:srgbClr val="3F3F3F"/>
                </a:solidFill>
              </a:rPr>
            </a:br>
            <a:r>
              <a:rPr lang="en" sz="2000" b="1">
                <a:solidFill>
                  <a:srgbClr val="3F3F3F"/>
                </a:solidFill>
              </a:rPr>
              <a:t>Example:</a:t>
            </a:r>
            <a:r>
              <a:rPr lang="en" sz="2000">
                <a:solidFill>
                  <a:srgbClr val="3F3F3F"/>
                </a:solidFill>
              </a:rPr>
              <a:t> </a:t>
            </a:r>
          </a:p>
          <a:p>
            <a:pPr marL="0" lvl="0" indent="0" rtl="0">
              <a:lnSpc>
                <a:spcPct val="115000"/>
              </a:lnSpc>
              <a:spcBef>
                <a:spcPts val="0"/>
              </a:spcBef>
              <a:spcAft>
                <a:spcPts val="0"/>
              </a:spcAft>
              <a:buNone/>
            </a:pPr>
            <a:r>
              <a:rPr lang="en" sz="2000">
                <a:solidFill>
                  <a:srgbClr val="3F3F3F"/>
                </a:solidFill>
              </a:rPr>
              <a:t>Jill Jones has a 9” x 12”  calendar of nude males on her cubicle wall visible to passersby.</a:t>
            </a:r>
          </a:p>
        </p:txBody>
      </p:sp>
      <p:pic>
        <p:nvPicPr>
          <p:cNvPr id="206" name="Shape 206"/>
          <p:cNvPicPr preferRelativeResize="0"/>
          <p:nvPr/>
        </p:nvPicPr>
        <p:blipFill>
          <a:blip r:embed="rId3">
            <a:alphaModFix/>
          </a:blip>
          <a:stretch>
            <a:fillRect/>
          </a:stretch>
        </p:blipFill>
        <p:spPr>
          <a:xfrm>
            <a:off x="152400" y="1524000"/>
            <a:ext cx="3009900" cy="3009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Who is Involved in Sexual Harassment?</a:t>
            </a:r>
          </a:p>
        </p:txBody>
      </p:sp>
      <p:sp>
        <p:nvSpPr>
          <p:cNvPr id="212" name="Shape 212"/>
          <p:cNvSpPr txBox="1">
            <a:spLocks noGrp="1"/>
          </p:cNvSpPr>
          <p:nvPr>
            <p:ph type="body" idx="1"/>
          </p:nvPr>
        </p:nvSpPr>
        <p:spPr>
          <a:xfrm>
            <a:off x="345150" y="1533300"/>
            <a:ext cx="5558100" cy="2534100"/>
          </a:xfrm>
          <a:prstGeom prst="rect">
            <a:avLst/>
          </a:prstGeom>
        </p:spPr>
        <p:txBody>
          <a:bodyPr lIns="68575" tIns="68575" rIns="68575" bIns="68575" anchor="t" anchorCtr="0">
            <a:noAutofit/>
          </a:bodyPr>
          <a:lstStyle/>
          <a:p>
            <a:pPr marL="342900" lvl="0" indent="-368300" rtl="0">
              <a:lnSpc>
                <a:spcPct val="120000"/>
              </a:lnSpc>
              <a:spcBef>
                <a:spcPts val="0"/>
              </a:spcBef>
              <a:spcAft>
                <a:spcPts val="0"/>
              </a:spcAft>
              <a:buClr>
                <a:srgbClr val="3F3F3F"/>
              </a:buClr>
              <a:buSzPct val="100000"/>
              <a:buFont typeface="Arial"/>
              <a:buChar char="●"/>
            </a:pPr>
            <a:r>
              <a:rPr lang="en" sz="2200">
                <a:solidFill>
                  <a:srgbClr val="3F3F3F"/>
                </a:solidFill>
              </a:rPr>
              <a:t>Those who commit – employees at all levels, customers, members of the same sex.</a:t>
            </a:r>
            <a:br>
              <a:rPr lang="en" sz="2200">
                <a:solidFill>
                  <a:srgbClr val="3F3F3F"/>
                </a:solidFill>
              </a:rPr>
            </a:br>
            <a:endParaRPr lang="en" sz="2200">
              <a:solidFill>
                <a:srgbClr val="3F3F3F"/>
              </a:solidFill>
            </a:endParaRPr>
          </a:p>
          <a:p>
            <a:pPr marL="342900" lvl="0" indent="-368300" rtl="0">
              <a:lnSpc>
                <a:spcPct val="115000"/>
              </a:lnSpc>
              <a:spcBef>
                <a:spcPts val="0"/>
              </a:spcBef>
              <a:spcAft>
                <a:spcPts val="0"/>
              </a:spcAft>
              <a:buClr>
                <a:srgbClr val="3F3F3F"/>
              </a:buClr>
              <a:buSzPct val="100000"/>
              <a:buFont typeface="Arial"/>
              <a:buChar char="●"/>
            </a:pPr>
            <a:r>
              <a:rPr lang="en" sz="2200">
                <a:solidFill>
                  <a:srgbClr val="3F3F3F"/>
                </a:solidFill>
              </a:rPr>
              <a:t>Those who are targeted – victims, bystanders and, in some cases, witnesses who are affected by the harassment.</a:t>
            </a:r>
          </a:p>
          <a:p>
            <a:pPr marL="0" lvl="0" indent="0" rtl="0">
              <a:lnSpc>
                <a:spcPct val="115000"/>
              </a:lnSpc>
              <a:spcBef>
                <a:spcPts val="0"/>
              </a:spcBef>
              <a:spcAft>
                <a:spcPts val="0"/>
              </a:spcAft>
              <a:buNone/>
            </a:pPr>
            <a:endParaRPr sz="2200">
              <a:solidFill>
                <a:srgbClr val="3F3F3F"/>
              </a:solidFill>
            </a:endParaRPr>
          </a:p>
        </p:txBody>
      </p:sp>
      <p:pic>
        <p:nvPicPr>
          <p:cNvPr id="213" name="Shape 213"/>
          <p:cNvPicPr preferRelativeResize="0"/>
          <p:nvPr/>
        </p:nvPicPr>
        <p:blipFill rotWithShape="1">
          <a:blip r:embed="rId3">
            <a:alphaModFix/>
          </a:blip>
          <a:srcRect l="22445" r="11381"/>
          <a:stretch/>
        </p:blipFill>
        <p:spPr>
          <a:xfrm>
            <a:off x="5987275" y="1483200"/>
            <a:ext cx="2912724" cy="2868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Retaliation</a:t>
            </a:r>
          </a:p>
        </p:txBody>
      </p:sp>
      <p:sp>
        <p:nvSpPr>
          <p:cNvPr id="219" name="Shape 219"/>
          <p:cNvSpPr txBox="1">
            <a:spLocks noGrp="1"/>
          </p:cNvSpPr>
          <p:nvPr>
            <p:ph type="body" idx="1"/>
          </p:nvPr>
        </p:nvSpPr>
        <p:spPr>
          <a:xfrm>
            <a:off x="3143475" y="1384300"/>
            <a:ext cx="5802300" cy="3216000"/>
          </a:xfrm>
          <a:prstGeom prst="rect">
            <a:avLst/>
          </a:prstGeom>
        </p:spPr>
        <p:txBody>
          <a:bodyPr lIns="68575" tIns="68575" rIns="68575" bIns="68575" anchor="t" anchorCtr="0">
            <a:noAutofit/>
          </a:bodyPr>
          <a:lstStyle/>
          <a:p>
            <a:pPr marL="0" lvl="0" indent="0" rtl="0">
              <a:lnSpc>
                <a:spcPct val="115000"/>
              </a:lnSpc>
              <a:spcBef>
                <a:spcPts val="0"/>
              </a:spcBef>
              <a:spcAft>
                <a:spcPts val="0"/>
              </a:spcAft>
              <a:buNone/>
            </a:pPr>
            <a:r>
              <a:rPr lang="en" sz="2200">
                <a:solidFill>
                  <a:srgbClr val="3F3F3F"/>
                </a:solidFill>
              </a:rPr>
              <a:t>Retaliation: an adverse action taken against an employee because he/she complained of harassment or discrimination.</a:t>
            </a:r>
          </a:p>
          <a:p>
            <a:pPr marL="457200" lvl="0" indent="-368300" rtl="0">
              <a:lnSpc>
                <a:spcPct val="115000"/>
              </a:lnSpc>
              <a:spcBef>
                <a:spcPts val="0"/>
              </a:spcBef>
              <a:spcAft>
                <a:spcPts val="0"/>
              </a:spcAft>
              <a:buClr>
                <a:srgbClr val="3F3F3F"/>
              </a:buClr>
              <a:buSzPct val="100000"/>
            </a:pPr>
            <a:r>
              <a:rPr lang="en" sz="2200">
                <a:solidFill>
                  <a:srgbClr val="3F3F3F"/>
                </a:solidFill>
              </a:rPr>
              <a:t>Adverse action includes demotion, discipline, termination, salary reduction, negative performance appraisal, change in job duties or shift assignment. </a:t>
            </a:r>
          </a:p>
        </p:txBody>
      </p:sp>
      <p:pic>
        <p:nvPicPr>
          <p:cNvPr id="220" name="Shape 220"/>
          <p:cNvPicPr preferRelativeResize="0"/>
          <p:nvPr/>
        </p:nvPicPr>
        <p:blipFill>
          <a:blip r:embed="rId3">
            <a:alphaModFix/>
          </a:blip>
          <a:stretch>
            <a:fillRect/>
          </a:stretch>
        </p:blipFill>
        <p:spPr>
          <a:xfrm>
            <a:off x="304800" y="1676400"/>
            <a:ext cx="2733099" cy="176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5B24-F831-4159-B0B0-ACD2DD9943FD}"/>
              </a:ext>
            </a:extLst>
          </p:cNvPr>
          <p:cNvSpPr>
            <a:spLocks noGrp="1"/>
          </p:cNvSpPr>
          <p:nvPr>
            <p:ph type="title"/>
          </p:nvPr>
        </p:nvSpPr>
        <p:spPr/>
        <p:txBody>
          <a:bodyPr/>
          <a:lstStyle/>
          <a:p>
            <a:r>
              <a:rPr lang="en-US" sz="3200" dirty="0"/>
              <a:t>Ex-Purple Pig Busboy Claims Management Ignored His Sexual Harassment Complaints</a:t>
            </a:r>
          </a:p>
        </p:txBody>
      </p:sp>
      <p:sp>
        <p:nvSpPr>
          <p:cNvPr id="3" name="Text Placeholder 2">
            <a:extLst>
              <a:ext uri="{FF2B5EF4-FFF2-40B4-BE49-F238E27FC236}">
                <a16:creationId xmlns:a16="http://schemas.microsoft.com/office/drawing/2014/main" id="{FC14C57A-960B-4B6A-86CA-5D4101449D8E}"/>
              </a:ext>
            </a:extLst>
          </p:cNvPr>
          <p:cNvSpPr>
            <a:spLocks noGrp="1"/>
          </p:cNvSpPr>
          <p:nvPr>
            <p:ph type="body" idx="1"/>
          </p:nvPr>
        </p:nvSpPr>
        <p:spPr>
          <a:xfrm>
            <a:off x="822959" y="1384300"/>
            <a:ext cx="7543800" cy="1292726"/>
          </a:xfrm>
        </p:spPr>
        <p:txBody>
          <a:bodyPr/>
          <a:lstStyle/>
          <a:p>
            <a:r>
              <a:rPr lang="en-US" dirty="0"/>
              <a:t>The restaurant responded with a widely distributed statement mentioning a zero-tolerance policy for harassment and discrimination. It added that employees have a system to report incidents and that they “take all complaints seriously” while </a:t>
            </a:r>
            <a:r>
              <a:rPr lang="en-US" dirty="0" err="1"/>
              <a:t>throughly</a:t>
            </a:r>
            <a:r>
              <a:rPr lang="en-US" dirty="0"/>
              <a:t> and promptly investigating them. The restaurant also has an employee handbook with policy detailing workplace expectations, according to the statement.</a:t>
            </a:r>
          </a:p>
        </p:txBody>
      </p:sp>
      <p:sp>
        <p:nvSpPr>
          <p:cNvPr id="4" name="TextBox 3">
            <a:extLst>
              <a:ext uri="{FF2B5EF4-FFF2-40B4-BE49-F238E27FC236}">
                <a16:creationId xmlns:a16="http://schemas.microsoft.com/office/drawing/2014/main" id="{6A2239FD-E95E-48DD-9380-5ADDA31364A8}"/>
              </a:ext>
            </a:extLst>
          </p:cNvPr>
          <p:cNvSpPr txBox="1"/>
          <p:nvPr/>
        </p:nvSpPr>
        <p:spPr>
          <a:xfrm>
            <a:off x="3573379" y="3146258"/>
            <a:ext cx="3976437" cy="307777"/>
          </a:xfrm>
          <a:prstGeom prst="rect">
            <a:avLst/>
          </a:prstGeom>
          <a:noFill/>
        </p:spPr>
        <p:txBody>
          <a:bodyPr wrap="square" rtlCol="0">
            <a:spAutoFit/>
          </a:bodyPr>
          <a:lstStyle/>
          <a:p>
            <a:r>
              <a:rPr lang="en-US" dirty="0"/>
              <a:t>Aug 2018</a:t>
            </a:r>
          </a:p>
        </p:txBody>
      </p:sp>
    </p:spTree>
    <p:extLst>
      <p:ext uri="{BB962C8B-B14F-4D97-AF65-F5344CB8AC3E}">
        <p14:creationId xmlns:p14="http://schemas.microsoft.com/office/powerpoint/2010/main" val="23881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Retaliation</a:t>
            </a:r>
          </a:p>
        </p:txBody>
      </p:sp>
      <p:sp>
        <p:nvSpPr>
          <p:cNvPr id="226" name="Shape 226"/>
          <p:cNvSpPr txBox="1">
            <a:spLocks noGrp="1"/>
          </p:cNvSpPr>
          <p:nvPr>
            <p:ph type="body" idx="1"/>
          </p:nvPr>
        </p:nvSpPr>
        <p:spPr>
          <a:xfrm>
            <a:off x="289550" y="1308100"/>
            <a:ext cx="5940600" cy="3407700"/>
          </a:xfrm>
          <a:prstGeom prst="rect">
            <a:avLst/>
          </a:prstGeom>
        </p:spPr>
        <p:txBody>
          <a:bodyPr lIns="68575" tIns="68575" rIns="68575" bIns="68575" anchor="t" anchorCtr="0">
            <a:noAutofit/>
          </a:bodyPr>
          <a:lstStyle/>
          <a:p>
            <a:pPr marL="457200" lvl="0" indent="-368300" rtl="0">
              <a:lnSpc>
                <a:spcPct val="108000"/>
              </a:lnSpc>
              <a:spcBef>
                <a:spcPts val="0"/>
              </a:spcBef>
              <a:spcAft>
                <a:spcPts val="0"/>
              </a:spcAft>
              <a:buClr>
                <a:srgbClr val="3F3F3F"/>
              </a:buClr>
              <a:buSzPct val="100000"/>
            </a:pPr>
            <a:r>
              <a:rPr lang="en" sz="2200">
                <a:solidFill>
                  <a:srgbClr val="3F3F3F"/>
                </a:solidFill>
              </a:rPr>
              <a:t>Anti-discrimination laws prohibit employers from taking adverse action against employees for asserting their rights.</a:t>
            </a:r>
          </a:p>
          <a:p>
            <a:pPr marL="457200" lvl="0" indent="-368300" rtl="0">
              <a:lnSpc>
                <a:spcPct val="115000"/>
              </a:lnSpc>
              <a:spcBef>
                <a:spcPts val="0"/>
              </a:spcBef>
              <a:spcAft>
                <a:spcPts val="0"/>
              </a:spcAft>
              <a:buClr>
                <a:srgbClr val="3F3F3F"/>
              </a:buClr>
              <a:buSzPct val="100000"/>
            </a:pPr>
            <a:r>
              <a:rPr lang="en" sz="2200">
                <a:solidFill>
                  <a:srgbClr val="3F3F3F"/>
                </a:solidFill>
              </a:rPr>
              <a:t>When an employee complains of sexual harassment to you or to others in this company or to a government agency, you must not take any action that the employee may view as punishment or retaliation for filing the complaint.</a:t>
            </a:r>
          </a:p>
        </p:txBody>
      </p:sp>
      <p:pic>
        <p:nvPicPr>
          <p:cNvPr id="227" name="Shape 227"/>
          <p:cNvPicPr preferRelativeResize="0"/>
          <p:nvPr/>
        </p:nvPicPr>
        <p:blipFill rotWithShape="1">
          <a:blip r:embed="rId3">
            <a:alphaModFix/>
          </a:blip>
          <a:srcRect t="5811"/>
          <a:stretch/>
        </p:blipFill>
        <p:spPr>
          <a:xfrm>
            <a:off x="6368375" y="1422175"/>
            <a:ext cx="2445000" cy="1535325"/>
          </a:xfrm>
          <a:prstGeom prst="rect">
            <a:avLst/>
          </a:prstGeom>
          <a:noFill/>
          <a:ln>
            <a:noFill/>
          </a:ln>
        </p:spPr>
      </p:pic>
      <p:pic>
        <p:nvPicPr>
          <p:cNvPr id="228" name="Shape 228"/>
          <p:cNvPicPr preferRelativeResize="0"/>
          <p:nvPr/>
        </p:nvPicPr>
        <p:blipFill>
          <a:blip r:embed="rId4">
            <a:alphaModFix/>
          </a:blip>
          <a:stretch>
            <a:fillRect/>
          </a:stretch>
        </p:blipFill>
        <p:spPr>
          <a:xfrm>
            <a:off x="6368374" y="2959400"/>
            <a:ext cx="2445000" cy="1627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Retaliation</a:t>
            </a:r>
          </a:p>
        </p:txBody>
      </p:sp>
      <p:sp>
        <p:nvSpPr>
          <p:cNvPr id="234" name="Shape 234"/>
          <p:cNvSpPr txBox="1">
            <a:spLocks noGrp="1"/>
          </p:cNvSpPr>
          <p:nvPr>
            <p:ph type="body" idx="1"/>
          </p:nvPr>
        </p:nvSpPr>
        <p:spPr>
          <a:xfrm>
            <a:off x="3108950" y="1384300"/>
            <a:ext cx="5836500" cy="3216000"/>
          </a:xfrm>
          <a:prstGeom prst="rect">
            <a:avLst/>
          </a:prstGeom>
        </p:spPr>
        <p:txBody>
          <a:bodyPr lIns="68575" tIns="68575" rIns="68575" bIns="68575" anchor="t" anchorCtr="0">
            <a:noAutofit/>
          </a:bodyPr>
          <a:lstStyle/>
          <a:p>
            <a:pPr marL="0" lvl="0" indent="-69850" rtl="0">
              <a:lnSpc>
                <a:spcPct val="120000"/>
              </a:lnSpc>
              <a:spcBef>
                <a:spcPts val="0"/>
              </a:spcBef>
              <a:spcAft>
                <a:spcPts val="0"/>
              </a:spcAft>
              <a:buClr>
                <a:schemeClr val="dk1"/>
              </a:buClr>
              <a:buSzPct val="50000"/>
              <a:buFont typeface="Arial"/>
              <a:buNone/>
            </a:pPr>
            <a:r>
              <a:rPr lang="en" sz="2200">
                <a:solidFill>
                  <a:srgbClr val="3F3F3F"/>
                </a:solidFill>
              </a:rPr>
              <a:t>To succeed in a retaliation claim, an employee must prove the following:</a:t>
            </a:r>
          </a:p>
          <a:p>
            <a:pPr marL="330200" lvl="0" rtl="0">
              <a:lnSpc>
                <a:spcPct val="120000"/>
              </a:lnSpc>
              <a:spcBef>
                <a:spcPts val="0"/>
              </a:spcBef>
              <a:spcAft>
                <a:spcPts val="0"/>
              </a:spcAft>
              <a:buClr>
                <a:srgbClr val="3F3F3F"/>
              </a:buClr>
              <a:buSzPct val="100000"/>
              <a:buFont typeface="Arial"/>
              <a:buChar char="●"/>
            </a:pPr>
            <a:r>
              <a:rPr lang="en" sz="2200">
                <a:solidFill>
                  <a:srgbClr val="3F3F3F"/>
                </a:solidFill>
              </a:rPr>
              <a:t>That he/she engaged in a protected activity, such as complaining of sexual harassment.</a:t>
            </a:r>
          </a:p>
          <a:p>
            <a:pPr marL="330200" lvl="0" rtl="0">
              <a:lnSpc>
                <a:spcPct val="120000"/>
              </a:lnSpc>
              <a:spcBef>
                <a:spcPts val="300"/>
              </a:spcBef>
              <a:spcAft>
                <a:spcPts val="0"/>
              </a:spcAft>
              <a:buClr>
                <a:srgbClr val="3F3F3F"/>
              </a:buClr>
              <a:buSzPct val="100000"/>
              <a:buFont typeface="Arial"/>
              <a:buChar char="●"/>
            </a:pPr>
            <a:r>
              <a:rPr lang="en" sz="2200">
                <a:solidFill>
                  <a:srgbClr val="3F3F3F"/>
                </a:solidFill>
              </a:rPr>
              <a:t>That he/she suffered an adverse employment action, such as demotion, termination.</a:t>
            </a:r>
          </a:p>
          <a:p>
            <a:pPr marL="330200" lvl="0" rtl="0">
              <a:lnSpc>
                <a:spcPct val="120000"/>
              </a:lnSpc>
              <a:spcBef>
                <a:spcPts val="300"/>
              </a:spcBef>
              <a:spcAft>
                <a:spcPts val="0"/>
              </a:spcAft>
              <a:buClr>
                <a:srgbClr val="3F3F3F"/>
              </a:buClr>
              <a:buSzPct val="100000"/>
              <a:buFont typeface="Arial"/>
              <a:buChar char="●"/>
            </a:pPr>
            <a:r>
              <a:rPr lang="en" sz="2200">
                <a:solidFill>
                  <a:srgbClr val="3F3F3F"/>
                </a:solidFill>
              </a:rPr>
              <a:t>That the protected activity and adverse action are linked.</a:t>
            </a:r>
          </a:p>
        </p:txBody>
      </p:sp>
      <p:pic>
        <p:nvPicPr>
          <p:cNvPr id="235" name="Shape 235"/>
          <p:cNvPicPr preferRelativeResize="0"/>
          <p:nvPr/>
        </p:nvPicPr>
        <p:blipFill rotWithShape="1">
          <a:blip r:embed="rId3">
            <a:alphaModFix/>
          </a:blip>
          <a:srcRect l="15473" r="17281"/>
          <a:stretch/>
        </p:blipFill>
        <p:spPr>
          <a:xfrm>
            <a:off x="266074" y="1527825"/>
            <a:ext cx="2708724" cy="302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a:blip r:embed="rId3">
            <a:alphaModFix/>
          </a:blip>
          <a:stretch>
            <a:fillRect/>
          </a:stretch>
        </p:blipFill>
        <p:spPr>
          <a:xfrm>
            <a:off x="5977875" y="1686959"/>
            <a:ext cx="2875924" cy="1921974"/>
          </a:xfrm>
          <a:prstGeom prst="rect">
            <a:avLst/>
          </a:prstGeom>
          <a:noFill/>
          <a:ln>
            <a:noFill/>
          </a:ln>
        </p:spPr>
      </p:pic>
      <p:sp>
        <p:nvSpPr>
          <p:cNvPr id="241" name="Shape 24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Retaliation</a:t>
            </a:r>
          </a:p>
        </p:txBody>
      </p:sp>
      <p:sp>
        <p:nvSpPr>
          <p:cNvPr id="242" name="Shape 242"/>
          <p:cNvSpPr txBox="1">
            <a:spLocks noGrp="1"/>
          </p:cNvSpPr>
          <p:nvPr>
            <p:ph type="body" idx="1"/>
          </p:nvPr>
        </p:nvSpPr>
        <p:spPr>
          <a:xfrm>
            <a:off x="248300" y="1308100"/>
            <a:ext cx="5938500" cy="3349800"/>
          </a:xfrm>
          <a:prstGeom prst="rect">
            <a:avLst/>
          </a:prstGeom>
        </p:spPr>
        <p:txBody>
          <a:bodyPr lIns="68575" tIns="68575" rIns="68575" bIns="68575" anchor="t" anchorCtr="0">
            <a:noAutofit/>
          </a:bodyPr>
          <a:lstStyle/>
          <a:p>
            <a:pPr marL="342900" lvl="0" indent="-412750" rtl="0">
              <a:lnSpc>
                <a:spcPct val="120000"/>
              </a:lnSpc>
              <a:spcBef>
                <a:spcPts val="0"/>
              </a:spcBef>
              <a:spcAft>
                <a:spcPts val="0"/>
              </a:spcAft>
              <a:buClr>
                <a:schemeClr val="dk1"/>
              </a:buClr>
              <a:buSzPct val="55000"/>
              <a:buFont typeface="Arial"/>
              <a:buNone/>
            </a:pPr>
            <a:r>
              <a:rPr lang="en" sz="2000">
                <a:solidFill>
                  <a:srgbClr val="3F3F3F"/>
                </a:solidFill>
              </a:rPr>
              <a:t>To avoid charges of retaliation:</a:t>
            </a:r>
          </a:p>
          <a:p>
            <a:pPr marL="330200" lvl="0" rtl="0">
              <a:lnSpc>
                <a:spcPct val="120000"/>
              </a:lnSpc>
              <a:spcBef>
                <a:spcPts val="300"/>
              </a:spcBef>
              <a:spcAft>
                <a:spcPts val="0"/>
              </a:spcAft>
              <a:buClr>
                <a:srgbClr val="3F3F3F"/>
              </a:buClr>
              <a:buSzPct val="100000"/>
              <a:buFont typeface="Arial"/>
              <a:buChar char="●"/>
            </a:pPr>
            <a:r>
              <a:rPr lang="en" sz="2000">
                <a:solidFill>
                  <a:srgbClr val="3F3F3F"/>
                </a:solidFill>
              </a:rPr>
              <a:t>Document the reason for any adverse employment action against an employee.  Make sure that the documentation shows no discriminatory reason for the adverse action.</a:t>
            </a:r>
          </a:p>
          <a:p>
            <a:pPr marL="330200" lvl="0" rtl="0">
              <a:lnSpc>
                <a:spcPct val="120000"/>
              </a:lnSpc>
              <a:spcBef>
                <a:spcPts val="300"/>
              </a:spcBef>
              <a:spcAft>
                <a:spcPts val="0"/>
              </a:spcAft>
              <a:buClr>
                <a:srgbClr val="3F3F3F"/>
              </a:buClr>
              <a:buSzPct val="100000"/>
              <a:buFont typeface="Arial"/>
              <a:buChar char="●"/>
            </a:pPr>
            <a:r>
              <a:rPr lang="en" sz="2000">
                <a:solidFill>
                  <a:srgbClr val="3F3F3F"/>
                </a:solidFill>
              </a:rPr>
              <a:t>Do NOT take any adverse action against an employee who has complained of sexual harassment without discussing with and obtaining approval from the HR Director.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Prevention</a:t>
            </a:r>
          </a:p>
        </p:txBody>
      </p:sp>
      <p:sp>
        <p:nvSpPr>
          <p:cNvPr id="248" name="Shape 248"/>
          <p:cNvSpPr txBox="1">
            <a:spLocks noGrp="1"/>
          </p:cNvSpPr>
          <p:nvPr>
            <p:ph type="body" idx="1"/>
          </p:nvPr>
        </p:nvSpPr>
        <p:spPr>
          <a:xfrm>
            <a:off x="2346950" y="1308100"/>
            <a:ext cx="6610800" cy="3442500"/>
          </a:xfrm>
          <a:prstGeom prst="rect">
            <a:avLst/>
          </a:prstGeom>
        </p:spPr>
        <p:txBody>
          <a:bodyPr lIns="68575" tIns="68575" rIns="68575" bIns="68575" anchor="t" anchorCtr="0">
            <a:noAutofit/>
          </a:bodyPr>
          <a:lstStyle/>
          <a:p>
            <a:pPr marL="342900" lvl="0" indent="-342900" rtl="0">
              <a:lnSpc>
                <a:spcPct val="120000"/>
              </a:lnSpc>
              <a:spcBef>
                <a:spcPts val="0"/>
              </a:spcBef>
              <a:spcAft>
                <a:spcPts val="0"/>
              </a:spcAft>
              <a:buClr>
                <a:srgbClr val="000000"/>
              </a:buClr>
              <a:buNone/>
            </a:pPr>
            <a:r>
              <a:rPr lang="en" sz="1800" b="1">
                <a:solidFill>
                  <a:srgbClr val="3F3F3F"/>
                </a:solidFill>
              </a:rPr>
              <a:t>Why is it important to prevent sexual harassment in our workplace?</a:t>
            </a:r>
          </a:p>
          <a:p>
            <a:pPr marL="330200" lvl="0" rtl="0">
              <a:lnSpc>
                <a:spcPct val="120000"/>
              </a:lnSpc>
              <a:spcBef>
                <a:spcPts val="300"/>
              </a:spcBef>
              <a:spcAft>
                <a:spcPts val="0"/>
              </a:spcAft>
              <a:buClr>
                <a:srgbClr val="3F3F3F"/>
              </a:buClr>
              <a:buSzPct val="100000"/>
              <a:buFont typeface="Arial"/>
              <a:buChar char="●"/>
            </a:pPr>
            <a:r>
              <a:rPr lang="en" sz="1800">
                <a:solidFill>
                  <a:srgbClr val="3F3F3F"/>
                </a:solidFill>
              </a:rPr>
              <a:t>Sexual harassment harms us all.  The most important part of our corporate values is to ensure all employees are treated with respect and dignity.  Engaging in, condoning, or not reporting sexual harassment are in direct conflict with our values.</a:t>
            </a:r>
          </a:p>
          <a:p>
            <a:pPr marL="330200" lvl="0" rtl="0">
              <a:lnSpc>
                <a:spcPct val="120000"/>
              </a:lnSpc>
              <a:spcBef>
                <a:spcPts val="300"/>
              </a:spcBef>
              <a:spcAft>
                <a:spcPts val="0"/>
              </a:spcAft>
              <a:buClr>
                <a:srgbClr val="3F3F3F"/>
              </a:buClr>
              <a:buSzPct val="100000"/>
              <a:buFont typeface="Arial"/>
              <a:buChar char="●"/>
            </a:pPr>
            <a:r>
              <a:rPr lang="en" sz="1800">
                <a:solidFill>
                  <a:srgbClr val="3F3F3F"/>
                </a:solidFill>
              </a:rPr>
              <a:t>Compliance with Title VII of the Civil Rights Act which prohibits sex discrimination (including gender identity, change of sex and/or transgender status ).  </a:t>
            </a:r>
          </a:p>
          <a:p>
            <a:pPr marL="3429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Compliance with similar state civil rights laws and fair employment laws.</a:t>
            </a:r>
          </a:p>
        </p:txBody>
      </p:sp>
      <p:pic>
        <p:nvPicPr>
          <p:cNvPr id="249" name="Shape 249"/>
          <p:cNvPicPr preferRelativeResize="0"/>
          <p:nvPr/>
        </p:nvPicPr>
        <p:blipFill>
          <a:blip r:embed="rId3">
            <a:alphaModFix/>
          </a:blip>
          <a:stretch>
            <a:fillRect/>
          </a:stretch>
        </p:blipFill>
        <p:spPr>
          <a:xfrm>
            <a:off x="124575" y="1809125"/>
            <a:ext cx="2448225" cy="2448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Liability</a:t>
            </a:r>
          </a:p>
        </p:txBody>
      </p:sp>
      <p:sp>
        <p:nvSpPr>
          <p:cNvPr id="255" name="Shape 255"/>
          <p:cNvSpPr txBox="1">
            <a:spLocks noGrp="1"/>
          </p:cNvSpPr>
          <p:nvPr>
            <p:ph type="body" idx="1"/>
          </p:nvPr>
        </p:nvSpPr>
        <p:spPr>
          <a:xfrm>
            <a:off x="289550" y="1384300"/>
            <a:ext cx="4877100" cy="3285300"/>
          </a:xfrm>
          <a:prstGeom prst="rect">
            <a:avLst/>
          </a:prstGeom>
        </p:spPr>
        <p:txBody>
          <a:bodyPr lIns="68575" tIns="68575" rIns="68575" bIns="68575" anchor="t" anchorCtr="0">
            <a:noAutofit/>
          </a:bodyPr>
          <a:lstStyle/>
          <a:p>
            <a:pPr marL="342900" lvl="0" indent="-412750" rtl="0">
              <a:lnSpc>
                <a:spcPct val="120000"/>
              </a:lnSpc>
              <a:spcBef>
                <a:spcPts val="0"/>
              </a:spcBef>
              <a:spcAft>
                <a:spcPts val="0"/>
              </a:spcAft>
              <a:buClr>
                <a:schemeClr val="dk1"/>
              </a:buClr>
              <a:buSzPct val="50000"/>
              <a:buFont typeface="Arial"/>
              <a:buNone/>
            </a:pPr>
            <a:r>
              <a:rPr lang="en" sz="2200">
                <a:solidFill>
                  <a:srgbClr val="3F3F3F"/>
                </a:solidFill>
              </a:rPr>
              <a:t>Employer Liability:</a:t>
            </a:r>
          </a:p>
          <a:p>
            <a:pPr marL="330200" lvl="0" rtl="0">
              <a:lnSpc>
                <a:spcPct val="120000"/>
              </a:lnSpc>
              <a:spcBef>
                <a:spcPts val="300"/>
              </a:spcBef>
              <a:spcAft>
                <a:spcPts val="0"/>
              </a:spcAft>
              <a:buClr>
                <a:srgbClr val="3F3F3F"/>
              </a:buClr>
              <a:buSzPct val="100000"/>
              <a:buFont typeface="Arial"/>
              <a:buChar char="●"/>
            </a:pPr>
            <a:r>
              <a:rPr lang="en" sz="2200">
                <a:solidFill>
                  <a:srgbClr val="3F3F3F"/>
                </a:solidFill>
              </a:rPr>
              <a:t>Many state non-discrimination laws define “employer” to include individual supervisors, managers, or officials.</a:t>
            </a:r>
          </a:p>
          <a:p>
            <a:pPr marL="355600" lvl="0" indent="-368300" rtl="0">
              <a:lnSpc>
                <a:spcPct val="120000"/>
              </a:lnSpc>
              <a:spcBef>
                <a:spcPts val="400"/>
              </a:spcBef>
              <a:spcAft>
                <a:spcPts val="0"/>
              </a:spcAft>
              <a:buClr>
                <a:srgbClr val="3F3F3F"/>
              </a:buClr>
              <a:buSzPct val="100000"/>
              <a:buFont typeface="Arial"/>
              <a:buChar char="●"/>
            </a:pPr>
            <a:r>
              <a:rPr lang="en" sz="2200">
                <a:solidFill>
                  <a:srgbClr val="3F3F3F"/>
                </a:solidFill>
              </a:rPr>
              <a:t>Increasingly there is risk of individual liability for these company individuals as many suits contain state law claims.</a:t>
            </a:r>
          </a:p>
        </p:txBody>
      </p:sp>
      <p:pic>
        <p:nvPicPr>
          <p:cNvPr id="256" name="Shape 256"/>
          <p:cNvPicPr preferRelativeResize="0"/>
          <p:nvPr/>
        </p:nvPicPr>
        <p:blipFill rotWithShape="1">
          <a:blip r:embed="rId3">
            <a:alphaModFix/>
          </a:blip>
          <a:srcRect b="2959"/>
          <a:stretch/>
        </p:blipFill>
        <p:spPr>
          <a:xfrm>
            <a:off x="5284775" y="2036000"/>
            <a:ext cx="3452324" cy="2233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Liability</a:t>
            </a:r>
          </a:p>
        </p:txBody>
      </p:sp>
      <p:sp>
        <p:nvSpPr>
          <p:cNvPr id="262" name="Shape 262"/>
          <p:cNvSpPr txBox="1"/>
          <p:nvPr/>
        </p:nvSpPr>
        <p:spPr>
          <a:xfrm>
            <a:off x="2808700" y="1371175"/>
            <a:ext cx="6050700" cy="3321600"/>
          </a:xfrm>
          <a:prstGeom prst="rect">
            <a:avLst/>
          </a:prstGeom>
          <a:noFill/>
          <a:ln>
            <a:noFill/>
          </a:ln>
        </p:spPr>
        <p:txBody>
          <a:bodyPr lIns="91425" tIns="91425" rIns="91425" bIns="91425" anchor="t" anchorCtr="0">
            <a:noAutofit/>
          </a:bodyPr>
          <a:lstStyle/>
          <a:p>
            <a:pPr lvl="0">
              <a:spcBef>
                <a:spcPts val="0"/>
              </a:spcBef>
              <a:buNone/>
            </a:pPr>
            <a:r>
              <a:rPr lang="en" sz="2200">
                <a:solidFill>
                  <a:srgbClr val="3F3F3F"/>
                </a:solidFill>
                <a:latin typeface="Calibri"/>
                <a:ea typeface="Calibri"/>
                <a:cs typeface="Calibri"/>
                <a:sym typeface="Calibri"/>
              </a:rPr>
              <a:t>Liability for the employer may be under federal or state law or civil litigation:</a:t>
            </a:r>
          </a:p>
          <a:p>
            <a:pPr marL="774700" lvl="1" indent="-368300" rtl="0">
              <a:lnSpc>
                <a:spcPct val="120000"/>
              </a:lnSpc>
              <a:spcBef>
                <a:spcPts val="300"/>
              </a:spcBef>
              <a:buClr>
                <a:srgbClr val="3F3F3F"/>
              </a:buClr>
              <a:buSzPct val="100000"/>
              <a:buFont typeface="Arial"/>
              <a:buChar char="●"/>
            </a:pPr>
            <a:r>
              <a:rPr lang="en" sz="2200">
                <a:solidFill>
                  <a:srgbClr val="3F3F3F"/>
                </a:solidFill>
                <a:latin typeface="Calibri"/>
                <a:ea typeface="Calibri"/>
                <a:cs typeface="Calibri"/>
                <a:sym typeface="Calibri"/>
              </a:rPr>
              <a:t>The company is always responsible for harassment by a supervisor that results in a tangible employment action such as a hiring, firing, promotion, demotion, change in pay or benefits, and work duties.  This would be the Quid pro Quo type of sexual harassment.</a:t>
            </a:r>
          </a:p>
          <a:p>
            <a:pPr lvl="0">
              <a:spcBef>
                <a:spcPts val="0"/>
              </a:spcBef>
              <a:buNone/>
            </a:pPr>
            <a:endParaRPr sz="2200">
              <a:solidFill>
                <a:srgbClr val="3F3F3F"/>
              </a:solidFill>
              <a:latin typeface="Calibri"/>
              <a:ea typeface="Calibri"/>
              <a:cs typeface="Calibri"/>
              <a:sym typeface="Calibri"/>
            </a:endParaRPr>
          </a:p>
        </p:txBody>
      </p:sp>
      <p:pic>
        <p:nvPicPr>
          <p:cNvPr id="263" name="Shape 263"/>
          <p:cNvPicPr preferRelativeResize="0"/>
          <p:nvPr/>
        </p:nvPicPr>
        <p:blipFill>
          <a:blip r:embed="rId3">
            <a:alphaModFix/>
          </a:blip>
          <a:stretch>
            <a:fillRect/>
          </a:stretch>
        </p:blipFill>
        <p:spPr>
          <a:xfrm>
            <a:off x="374175" y="2207075"/>
            <a:ext cx="2518000" cy="2360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5803449" y="1475398"/>
            <a:ext cx="3126049" cy="3126025"/>
          </a:xfrm>
          <a:prstGeom prst="rect">
            <a:avLst/>
          </a:prstGeom>
          <a:noFill/>
          <a:ln>
            <a:noFill/>
          </a:ln>
        </p:spPr>
      </p:pic>
      <p:sp>
        <p:nvSpPr>
          <p:cNvPr id="269" name="Shape 269"/>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Liability</a:t>
            </a:r>
          </a:p>
        </p:txBody>
      </p:sp>
      <p:sp>
        <p:nvSpPr>
          <p:cNvPr id="270" name="Shape 270"/>
          <p:cNvSpPr txBox="1"/>
          <p:nvPr/>
        </p:nvSpPr>
        <p:spPr>
          <a:xfrm>
            <a:off x="377575" y="1448225"/>
            <a:ext cx="5581800" cy="2978700"/>
          </a:xfrm>
          <a:prstGeom prst="rect">
            <a:avLst/>
          </a:prstGeom>
          <a:noFill/>
          <a:ln>
            <a:noFill/>
          </a:ln>
        </p:spPr>
        <p:txBody>
          <a:bodyPr lIns="91425" tIns="91425" rIns="91425" bIns="91425" anchor="t" anchorCtr="0">
            <a:noAutofit/>
          </a:bodyPr>
          <a:lstStyle/>
          <a:p>
            <a:pPr lvl="0">
              <a:spcBef>
                <a:spcPts val="0"/>
              </a:spcBef>
              <a:buNone/>
            </a:pPr>
            <a:r>
              <a:rPr lang="en" sz="2200">
                <a:solidFill>
                  <a:srgbClr val="3F3F3F"/>
                </a:solidFill>
                <a:latin typeface="Calibri"/>
                <a:ea typeface="Calibri"/>
                <a:cs typeface="Calibri"/>
                <a:sym typeface="Calibri"/>
              </a:rPr>
              <a:t>If the harassment does not result in a tangible employment action, the employer may still be liable unless it proves that:</a:t>
            </a:r>
          </a:p>
          <a:p>
            <a:pPr marL="457200" lvl="0" indent="-368300" rtl="0">
              <a:lnSpc>
                <a:spcPct val="96000"/>
              </a:lnSpc>
              <a:spcBef>
                <a:spcPts val="300"/>
              </a:spcBef>
              <a:buClr>
                <a:srgbClr val="3F3F3F"/>
              </a:buClr>
              <a:buSzPct val="100000"/>
              <a:buFont typeface="Calibri"/>
              <a:buChar char="●"/>
            </a:pPr>
            <a:r>
              <a:rPr lang="en" sz="2200">
                <a:solidFill>
                  <a:srgbClr val="3F3F3F"/>
                </a:solidFill>
                <a:latin typeface="Calibri"/>
                <a:ea typeface="Calibri"/>
                <a:cs typeface="Calibri"/>
                <a:sym typeface="Calibri"/>
              </a:rPr>
              <a:t>it exercised reasonable care to prevent and promptly correct any harassment; </a:t>
            </a:r>
            <a:r>
              <a:rPr lang="en" sz="2200" i="1">
                <a:solidFill>
                  <a:srgbClr val="3F3F3F"/>
                </a:solidFill>
                <a:latin typeface="Calibri"/>
                <a:ea typeface="Calibri"/>
                <a:cs typeface="Calibri"/>
                <a:sym typeface="Calibri"/>
              </a:rPr>
              <a:t>and</a:t>
            </a:r>
          </a:p>
          <a:p>
            <a:pPr marL="457200" lvl="0" indent="-368300" rtl="0">
              <a:lnSpc>
                <a:spcPct val="96000"/>
              </a:lnSpc>
              <a:spcBef>
                <a:spcPts val="300"/>
              </a:spcBef>
              <a:buClr>
                <a:srgbClr val="3F3F3F"/>
              </a:buClr>
              <a:buSzPct val="100000"/>
              <a:buFont typeface="Calibri"/>
              <a:buChar char="●"/>
            </a:pPr>
            <a:r>
              <a:rPr lang="en" sz="2200">
                <a:solidFill>
                  <a:srgbClr val="3F3F3F"/>
                </a:solidFill>
                <a:latin typeface="Calibri"/>
                <a:ea typeface="Calibri"/>
                <a:cs typeface="Calibri"/>
                <a:sym typeface="Calibri"/>
              </a:rPr>
              <a:t>the employee unreasonably failed to complain to management or to otherwise avoid harm.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152400" y="1752600"/>
            <a:ext cx="2535999" cy="2535999"/>
          </a:xfrm>
          <a:prstGeom prst="rect">
            <a:avLst/>
          </a:prstGeom>
          <a:noFill/>
          <a:ln>
            <a:noFill/>
          </a:ln>
        </p:spPr>
      </p:pic>
      <p:sp>
        <p:nvSpPr>
          <p:cNvPr id="276" name="Shape 276"/>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Limits on Damages</a:t>
            </a:r>
          </a:p>
        </p:txBody>
      </p:sp>
      <p:sp>
        <p:nvSpPr>
          <p:cNvPr id="277" name="Shape 277"/>
          <p:cNvSpPr txBox="1">
            <a:spLocks noGrp="1"/>
          </p:cNvSpPr>
          <p:nvPr>
            <p:ph type="body" idx="1"/>
          </p:nvPr>
        </p:nvSpPr>
        <p:spPr>
          <a:xfrm>
            <a:off x="7376150" y="1460500"/>
            <a:ext cx="1588500" cy="3103500"/>
          </a:xfrm>
          <a:prstGeom prst="rect">
            <a:avLst/>
          </a:prstGeom>
        </p:spPr>
        <p:txBody>
          <a:bodyPr lIns="68575" tIns="68575" rIns="68575" bIns="68575" anchor="ctr" anchorCtr="0">
            <a:noAutofit/>
          </a:bodyPr>
          <a:lstStyle/>
          <a:p>
            <a:pPr marL="0" lvl="0" indent="0" rtl="0">
              <a:lnSpc>
                <a:spcPct val="96000"/>
              </a:lnSpc>
              <a:spcBef>
                <a:spcPts val="300"/>
              </a:spcBef>
              <a:spcAft>
                <a:spcPts val="0"/>
              </a:spcAft>
              <a:buNone/>
            </a:pPr>
            <a:r>
              <a:rPr lang="en" sz="1600" b="1">
                <a:solidFill>
                  <a:srgbClr val="3F3F3F"/>
                </a:solidFill>
              </a:rPr>
              <a:t>Note:</a:t>
            </a:r>
            <a:br>
              <a:rPr lang="en" sz="1600">
                <a:solidFill>
                  <a:srgbClr val="3F3F3F"/>
                </a:solidFill>
              </a:rPr>
            </a:br>
            <a:r>
              <a:rPr lang="en" sz="1600">
                <a:solidFill>
                  <a:srgbClr val="3F3F3F"/>
                </a:solidFill>
              </a:rPr>
              <a:t>When the EEOC pursues a claim for more than one person, the damage caps are applied to each aggrieved individual.</a:t>
            </a:r>
          </a:p>
        </p:txBody>
      </p:sp>
      <p:graphicFrame>
        <p:nvGraphicFramePr>
          <p:cNvPr id="278" name="Shape 278"/>
          <p:cNvGraphicFramePr/>
          <p:nvPr/>
        </p:nvGraphicFramePr>
        <p:xfrm>
          <a:off x="2792325" y="1452525"/>
          <a:ext cx="4473750" cy="3103450"/>
        </p:xfrm>
        <a:graphic>
          <a:graphicData uri="http://schemas.openxmlformats.org/drawingml/2006/table">
            <a:tbl>
              <a:tblPr>
                <a:noFill/>
                <a:tableStyleId>{F4C0F548-7D1C-4BF1-BC0A-3F81E1D9432D}</a:tableStyleId>
              </a:tblPr>
              <a:tblGrid>
                <a:gridCol w="2127600">
                  <a:extLst>
                    <a:ext uri="{9D8B030D-6E8A-4147-A177-3AD203B41FA5}">
                      <a16:colId xmlns:a16="http://schemas.microsoft.com/office/drawing/2014/main" val="20000"/>
                    </a:ext>
                  </a:extLst>
                </a:gridCol>
                <a:gridCol w="2346150">
                  <a:extLst>
                    <a:ext uri="{9D8B030D-6E8A-4147-A177-3AD203B41FA5}">
                      <a16:colId xmlns:a16="http://schemas.microsoft.com/office/drawing/2014/main" val="20001"/>
                    </a:ext>
                  </a:extLst>
                </a:gridCol>
              </a:tblGrid>
              <a:tr h="1130350">
                <a:tc>
                  <a:txBody>
                    <a:bodyPr/>
                    <a:lstStyle/>
                    <a:p>
                      <a:pPr lvl="0" algn="ctr" rtl="0">
                        <a:lnSpc>
                          <a:spcPct val="120000"/>
                        </a:lnSpc>
                        <a:spcBef>
                          <a:spcPts val="0"/>
                        </a:spcBef>
                        <a:buNone/>
                      </a:pPr>
                      <a:r>
                        <a:rPr lang="en" sz="1600" b="1">
                          <a:solidFill>
                            <a:srgbClr val="3F3F3F"/>
                          </a:solidFill>
                          <a:latin typeface="Calibri"/>
                          <a:ea typeface="Calibri"/>
                          <a:cs typeface="Calibri"/>
                          <a:sym typeface="Calibri"/>
                        </a:rPr>
                        <a:t>Number of employees</a:t>
                      </a:r>
                    </a:p>
                  </a:txBody>
                  <a:tcPr marL="91425" marR="91425" marT="91425" marB="914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20000"/>
                        </a:lnSpc>
                        <a:spcBef>
                          <a:spcPts val="0"/>
                        </a:spcBef>
                        <a:buNone/>
                      </a:pPr>
                      <a:r>
                        <a:rPr lang="en" sz="1600" b="1">
                          <a:solidFill>
                            <a:srgbClr val="3F3F3F"/>
                          </a:solidFill>
                          <a:latin typeface="Calibri"/>
                          <a:ea typeface="Calibri"/>
                          <a:cs typeface="Calibri"/>
                          <a:sym typeface="Calibri"/>
                        </a:rPr>
                        <a:t>Maximum total of compensatory and punitive damages</a:t>
                      </a:r>
                    </a:p>
                  </a:txBody>
                  <a:tcPr marL="91425" marR="91425" marT="91425" marB="914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3275">
                <a:tc>
                  <a:txBody>
                    <a:bodyPr/>
                    <a:lstStyle/>
                    <a:p>
                      <a:pPr lvl="0" rtl="0">
                        <a:lnSpc>
                          <a:spcPct val="120000"/>
                        </a:lnSpc>
                        <a:spcBef>
                          <a:spcPts val="0"/>
                        </a:spcBef>
                        <a:buNone/>
                      </a:pPr>
                      <a:r>
                        <a:rPr lang="en" sz="1600">
                          <a:solidFill>
                            <a:srgbClr val="3F3F3F"/>
                          </a:solidFill>
                          <a:latin typeface="Calibri"/>
                          <a:ea typeface="Calibri"/>
                          <a:cs typeface="Calibri"/>
                          <a:sym typeface="Calibri"/>
                        </a:rPr>
                        <a:t>15 -100</a:t>
                      </a:r>
                    </a:p>
                  </a:txBody>
                  <a:tcPr marL="91425" marR="91425" marT="91425" marB="914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sz="1600">
                          <a:solidFill>
                            <a:srgbClr val="3F3F3F"/>
                          </a:solidFill>
                          <a:latin typeface="Calibri"/>
                          <a:ea typeface="Calibri"/>
                          <a:cs typeface="Calibri"/>
                          <a:sym typeface="Calibri"/>
                        </a:rPr>
                        <a:t>$ 50,000</a:t>
                      </a:r>
                    </a:p>
                  </a:txBody>
                  <a:tcPr marL="91425" marR="91425" marT="91425" marB="914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3275">
                <a:tc>
                  <a:txBody>
                    <a:bodyPr/>
                    <a:lstStyle/>
                    <a:p>
                      <a:pPr lvl="0" rtl="0">
                        <a:lnSpc>
                          <a:spcPct val="120000"/>
                        </a:lnSpc>
                        <a:spcBef>
                          <a:spcPts val="0"/>
                        </a:spcBef>
                        <a:buNone/>
                      </a:pPr>
                      <a:r>
                        <a:rPr lang="en" sz="1600">
                          <a:solidFill>
                            <a:srgbClr val="3F3F3F"/>
                          </a:solidFill>
                          <a:latin typeface="Calibri"/>
                          <a:ea typeface="Calibri"/>
                          <a:cs typeface="Calibri"/>
                          <a:sym typeface="Calibri"/>
                        </a:rPr>
                        <a:t>101 – 200</a:t>
                      </a:r>
                    </a:p>
                  </a:txBody>
                  <a:tcPr marL="91425" marR="91425" marT="91425" marB="914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sz="1600">
                          <a:solidFill>
                            <a:srgbClr val="3F3F3F"/>
                          </a:solidFill>
                          <a:latin typeface="Calibri"/>
                          <a:ea typeface="Calibri"/>
                          <a:cs typeface="Calibri"/>
                          <a:sym typeface="Calibri"/>
                        </a:rPr>
                        <a:t>$100,000</a:t>
                      </a:r>
                    </a:p>
                  </a:txBody>
                  <a:tcPr marL="91425" marR="91425" marT="91425" marB="914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3275">
                <a:tc>
                  <a:txBody>
                    <a:bodyPr/>
                    <a:lstStyle/>
                    <a:p>
                      <a:pPr lvl="0" rtl="0">
                        <a:lnSpc>
                          <a:spcPct val="120000"/>
                        </a:lnSpc>
                        <a:spcBef>
                          <a:spcPts val="0"/>
                        </a:spcBef>
                        <a:buNone/>
                      </a:pPr>
                      <a:r>
                        <a:rPr lang="en" sz="1600">
                          <a:solidFill>
                            <a:srgbClr val="3F3F3F"/>
                          </a:solidFill>
                          <a:latin typeface="Calibri"/>
                          <a:ea typeface="Calibri"/>
                          <a:cs typeface="Calibri"/>
                          <a:sym typeface="Calibri"/>
                        </a:rPr>
                        <a:t>201 – 500</a:t>
                      </a:r>
                    </a:p>
                  </a:txBody>
                  <a:tcPr marL="91425" marR="91425" marT="91425" marB="914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sz="1600">
                          <a:solidFill>
                            <a:srgbClr val="3F3F3F"/>
                          </a:solidFill>
                          <a:latin typeface="Calibri"/>
                          <a:ea typeface="Calibri"/>
                          <a:cs typeface="Calibri"/>
                          <a:sym typeface="Calibri"/>
                        </a:rPr>
                        <a:t>$200,000</a:t>
                      </a:r>
                    </a:p>
                  </a:txBody>
                  <a:tcPr marL="91425" marR="91425" marT="91425" marB="914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3275">
                <a:tc>
                  <a:txBody>
                    <a:bodyPr/>
                    <a:lstStyle/>
                    <a:p>
                      <a:pPr lvl="0" rtl="0">
                        <a:lnSpc>
                          <a:spcPct val="120000"/>
                        </a:lnSpc>
                        <a:spcBef>
                          <a:spcPts val="0"/>
                        </a:spcBef>
                        <a:buNone/>
                      </a:pPr>
                      <a:r>
                        <a:rPr lang="en" sz="1600">
                          <a:solidFill>
                            <a:srgbClr val="3F3F3F"/>
                          </a:solidFill>
                          <a:latin typeface="Calibri"/>
                          <a:ea typeface="Calibri"/>
                          <a:cs typeface="Calibri"/>
                          <a:sym typeface="Calibri"/>
                        </a:rPr>
                        <a:t>501 or more</a:t>
                      </a:r>
                    </a:p>
                  </a:txBody>
                  <a:tcPr marL="91425" marR="91425" marT="91425" marB="914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sz="1600">
                          <a:solidFill>
                            <a:srgbClr val="3F3F3F"/>
                          </a:solidFill>
                          <a:latin typeface="Calibri"/>
                          <a:ea typeface="Calibri"/>
                          <a:cs typeface="Calibri"/>
                          <a:sym typeface="Calibri"/>
                        </a:rPr>
                        <a:t>$500,000</a:t>
                      </a:r>
                    </a:p>
                  </a:txBody>
                  <a:tcPr marL="91425" marR="91425" marT="91425" marB="914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Judgements</a:t>
            </a:r>
          </a:p>
        </p:txBody>
      </p:sp>
      <p:sp>
        <p:nvSpPr>
          <p:cNvPr id="284" name="Shape 284"/>
          <p:cNvSpPr txBox="1">
            <a:spLocks noGrp="1"/>
          </p:cNvSpPr>
          <p:nvPr>
            <p:ph type="body" idx="1"/>
          </p:nvPr>
        </p:nvSpPr>
        <p:spPr>
          <a:xfrm>
            <a:off x="3918300" y="1384300"/>
            <a:ext cx="4951500" cy="3216000"/>
          </a:xfrm>
          <a:prstGeom prst="rect">
            <a:avLst/>
          </a:prstGeom>
        </p:spPr>
        <p:txBody>
          <a:bodyPr lIns="68575" tIns="68575" rIns="68575" bIns="68575" anchor="t" anchorCtr="0">
            <a:noAutofit/>
          </a:bodyPr>
          <a:lstStyle/>
          <a:p>
            <a:pPr marL="0" lvl="0" indent="0" rtl="0">
              <a:lnSpc>
                <a:spcPct val="120000"/>
              </a:lnSpc>
              <a:spcBef>
                <a:spcPts val="0"/>
              </a:spcBef>
              <a:spcAft>
                <a:spcPts val="0"/>
              </a:spcAft>
              <a:buNone/>
            </a:pPr>
            <a:r>
              <a:rPr lang="en" sz="2400">
                <a:solidFill>
                  <a:srgbClr val="3F3F3F"/>
                </a:solidFill>
              </a:rPr>
              <a:t>The EEOC resolved </a:t>
            </a:r>
            <a:r>
              <a:rPr lang="en" sz="2400">
                <a:solidFill>
                  <a:schemeClr val="accent2"/>
                </a:solidFill>
              </a:rPr>
              <a:t>12,859</a:t>
            </a:r>
            <a:r>
              <a:rPr lang="en" sz="2400">
                <a:solidFill>
                  <a:srgbClr val="3F3F3F"/>
                </a:solidFill>
              </a:rPr>
              <a:t> sexual harassment charges in FY 2005 and recovered </a:t>
            </a:r>
            <a:r>
              <a:rPr lang="en" sz="2400">
                <a:solidFill>
                  <a:schemeClr val="accent2"/>
                </a:solidFill>
              </a:rPr>
              <a:t>$47.9 million</a:t>
            </a:r>
            <a:r>
              <a:rPr lang="en" sz="2400">
                <a:solidFill>
                  <a:srgbClr val="3F3F3F"/>
                </a:solidFill>
              </a:rPr>
              <a:t> in monetary benefits for charging parties and other aggrieved individuals (not including monetary benefits obtained through litigation).</a:t>
            </a:r>
          </a:p>
        </p:txBody>
      </p:sp>
      <p:pic>
        <p:nvPicPr>
          <p:cNvPr id="285" name="Shape 285"/>
          <p:cNvPicPr preferRelativeResize="0"/>
          <p:nvPr/>
        </p:nvPicPr>
        <p:blipFill>
          <a:blip r:embed="rId3">
            <a:alphaModFix/>
          </a:blip>
          <a:stretch>
            <a:fillRect/>
          </a:stretch>
        </p:blipFill>
        <p:spPr>
          <a:xfrm>
            <a:off x="323624" y="1600200"/>
            <a:ext cx="3478575" cy="2313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Judgements</a:t>
            </a:r>
          </a:p>
        </p:txBody>
      </p:sp>
      <p:sp>
        <p:nvSpPr>
          <p:cNvPr id="291" name="Shape 291"/>
          <p:cNvSpPr txBox="1">
            <a:spLocks noGrp="1"/>
          </p:cNvSpPr>
          <p:nvPr>
            <p:ph type="body" idx="1"/>
          </p:nvPr>
        </p:nvSpPr>
        <p:spPr>
          <a:xfrm>
            <a:off x="213350" y="1308100"/>
            <a:ext cx="5663100" cy="3343200"/>
          </a:xfrm>
          <a:prstGeom prst="rect">
            <a:avLst/>
          </a:prstGeom>
        </p:spPr>
        <p:txBody>
          <a:bodyPr lIns="68575" tIns="68575" rIns="68575" bIns="68575" anchor="t" anchorCtr="0">
            <a:noAutofit/>
          </a:bodyPr>
          <a:lstStyle/>
          <a:p>
            <a:pPr marL="342900" lvl="0" indent="-412750" rtl="0">
              <a:lnSpc>
                <a:spcPct val="120000"/>
              </a:lnSpc>
              <a:spcBef>
                <a:spcPts val="0"/>
              </a:spcBef>
              <a:spcAft>
                <a:spcPts val="0"/>
              </a:spcAft>
              <a:buClr>
                <a:schemeClr val="dk1"/>
              </a:buClr>
              <a:buSzPct val="55000"/>
              <a:buFont typeface="Arial"/>
              <a:buNone/>
            </a:pPr>
            <a:r>
              <a:rPr lang="en" sz="2000">
                <a:solidFill>
                  <a:srgbClr val="3F3F3F"/>
                </a:solidFill>
              </a:rPr>
              <a:t>One of largest and most publicized EEOC settlements:</a:t>
            </a:r>
          </a:p>
          <a:p>
            <a:pPr marL="330200" lvl="0" rtl="0">
              <a:lnSpc>
                <a:spcPct val="120000"/>
              </a:lnSpc>
              <a:spcBef>
                <a:spcPts val="300"/>
              </a:spcBef>
              <a:spcAft>
                <a:spcPts val="0"/>
              </a:spcAft>
              <a:buClr>
                <a:srgbClr val="3F3F3F"/>
              </a:buClr>
              <a:buSzPct val="100000"/>
              <a:buFont typeface="Arial"/>
              <a:buChar char="●"/>
            </a:pPr>
            <a:r>
              <a:rPr lang="en" sz="2000">
                <a:solidFill>
                  <a:srgbClr val="3F3F3F"/>
                </a:solidFill>
              </a:rPr>
              <a:t>Mitsubishi (1998) - $34 million. </a:t>
            </a:r>
          </a:p>
          <a:p>
            <a:pPr marL="330200" lvl="0" rtl="0">
              <a:lnSpc>
                <a:spcPct val="120000"/>
              </a:lnSpc>
              <a:spcBef>
                <a:spcPts val="300"/>
              </a:spcBef>
              <a:spcAft>
                <a:spcPts val="0"/>
              </a:spcAft>
              <a:buClr>
                <a:srgbClr val="3F3F3F"/>
              </a:buClr>
              <a:buSzPct val="100000"/>
              <a:buFont typeface="Arial"/>
              <a:buChar char="●"/>
            </a:pPr>
            <a:r>
              <a:rPr lang="en" sz="2000">
                <a:solidFill>
                  <a:srgbClr val="3F3F3F"/>
                </a:solidFill>
              </a:rPr>
              <a:t>EEOC sued contending that women on the assembly line in an IL factory were groped, insulted, and subjected to raunchy insults.</a:t>
            </a:r>
          </a:p>
          <a:p>
            <a:pPr marL="330200" lvl="0" rtl="0">
              <a:lnSpc>
                <a:spcPct val="120000"/>
              </a:lnSpc>
              <a:spcBef>
                <a:spcPts val="300"/>
              </a:spcBef>
              <a:spcAft>
                <a:spcPts val="0"/>
              </a:spcAft>
              <a:buClr>
                <a:srgbClr val="3F3F3F"/>
              </a:buClr>
              <a:buSzPct val="100000"/>
              <a:buFont typeface="Arial"/>
              <a:buChar char="●"/>
            </a:pPr>
            <a:r>
              <a:rPr lang="en" sz="2000">
                <a:solidFill>
                  <a:srgbClr val="3F3F3F"/>
                </a:solidFill>
              </a:rPr>
              <a:t>Women also alleged male coworkers and supervisors kissed and fondled them, demanded sexual favors, and retaliated against those who refused.</a:t>
            </a:r>
          </a:p>
        </p:txBody>
      </p:sp>
      <p:pic>
        <p:nvPicPr>
          <p:cNvPr id="292" name="Shape 292"/>
          <p:cNvPicPr preferRelativeResize="0"/>
          <p:nvPr/>
        </p:nvPicPr>
        <p:blipFill rotWithShape="1">
          <a:blip r:embed="rId3">
            <a:alphaModFix/>
          </a:blip>
          <a:srcRect l="32726" r="10339"/>
          <a:stretch/>
        </p:blipFill>
        <p:spPr>
          <a:xfrm>
            <a:off x="5911074" y="1676400"/>
            <a:ext cx="2903299" cy="2551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22959" y="569214"/>
            <a:ext cx="7543800" cy="2674500"/>
          </a:xfrm>
          <a:prstGeom prst="rect">
            <a:avLst/>
          </a:prstGeom>
        </p:spPr>
        <p:txBody>
          <a:bodyPr lIns="68575" tIns="68575" rIns="68575" bIns="68575" anchor="b" anchorCtr="0">
            <a:noAutofit/>
          </a:bodyPr>
          <a:lstStyle/>
          <a:p>
            <a:pPr lvl="0">
              <a:spcBef>
                <a:spcPts val="0"/>
              </a:spcBef>
              <a:buNone/>
            </a:pPr>
            <a:r>
              <a:rPr lang="en" sz="4400"/>
              <a:t>Part 1:</a:t>
            </a:r>
          </a:p>
          <a:p>
            <a:pPr lvl="0">
              <a:spcBef>
                <a:spcPts val="0"/>
              </a:spcBef>
              <a:buNone/>
            </a:pPr>
            <a:r>
              <a:rPr lang="en" sz="4400"/>
              <a:t>Equal Employment Opportunity</a:t>
            </a:r>
          </a:p>
        </p:txBody>
      </p:sp>
      <p:sp>
        <p:nvSpPr>
          <p:cNvPr id="108" name="Shape 108"/>
          <p:cNvSpPr txBox="1">
            <a:spLocks noGrp="1"/>
          </p:cNvSpPr>
          <p:nvPr>
            <p:ph type="body" idx="1"/>
          </p:nvPr>
        </p:nvSpPr>
        <p:spPr>
          <a:xfrm>
            <a:off x="822959" y="3339846"/>
            <a:ext cx="7543800" cy="857400"/>
          </a:xfrm>
          <a:prstGeom prst="rect">
            <a:avLst/>
          </a:prstGeom>
        </p:spPr>
        <p:txBody>
          <a:bodyPr lIns="68575" tIns="68575" rIns="68575" bIns="68575" anchor="t" anchorCtr="0">
            <a:noAutofit/>
          </a:bodyPr>
          <a:lstStyle/>
          <a:p>
            <a:pPr lvl="0">
              <a:spcBef>
                <a:spcPts val="0"/>
              </a:spcBef>
              <a:buNone/>
            </a:pPr>
            <a:r>
              <a:rPr lang="en"/>
              <a:t>Protecting against discrimination in the workplace.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Sexual Harassment: Judgements</a:t>
            </a:r>
          </a:p>
        </p:txBody>
      </p:sp>
      <p:sp>
        <p:nvSpPr>
          <p:cNvPr id="298" name="Shape 298"/>
          <p:cNvSpPr txBox="1">
            <a:spLocks noGrp="1"/>
          </p:cNvSpPr>
          <p:nvPr>
            <p:ph type="body" idx="1"/>
          </p:nvPr>
        </p:nvSpPr>
        <p:spPr>
          <a:xfrm>
            <a:off x="2107050" y="1308100"/>
            <a:ext cx="6784800" cy="3361500"/>
          </a:xfrm>
          <a:prstGeom prst="rect">
            <a:avLst/>
          </a:prstGeom>
        </p:spPr>
        <p:txBody>
          <a:bodyPr lIns="68575" tIns="68575" rIns="68575" bIns="68575" anchor="t" anchorCtr="0">
            <a:noAutofit/>
          </a:bodyPr>
          <a:lstStyle/>
          <a:p>
            <a:pPr marL="0" lvl="0" indent="0" rtl="0">
              <a:lnSpc>
                <a:spcPct val="120000"/>
              </a:lnSpc>
              <a:spcBef>
                <a:spcPts val="0"/>
              </a:spcBef>
              <a:spcAft>
                <a:spcPts val="0"/>
              </a:spcAft>
              <a:buNone/>
            </a:pPr>
            <a:r>
              <a:rPr lang="en" sz="2000">
                <a:solidFill>
                  <a:srgbClr val="3F3F3F"/>
                </a:solidFill>
              </a:rPr>
              <a:t>Another case:</a:t>
            </a:r>
          </a:p>
          <a:p>
            <a:pPr marL="457200" lvl="0" indent="-355600" rtl="0">
              <a:lnSpc>
                <a:spcPct val="120000"/>
              </a:lnSpc>
              <a:spcBef>
                <a:spcPts val="300"/>
              </a:spcBef>
              <a:spcAft>
                <a:spcPts val="0"/>
              </a:spcAft>
              <a:buClr>
                <a:srgbClr val="3F3F3F"/>
              </a:buClr>
              <a:buSzPct val="100000"/>
            </a:pPr>
            <a:r>
              <a:rPr lang="en" sz="2000">
                <a:solidFill>
                  <a:srgbClr val="3F3F3F"/>
                </a:solidFill>
              </a:rPr>
              <a:t>$3.5 million – Baker and McKenzie, world’s largest law firm. </a:t>
            </a:r>
          </a:p>
          <a:p>
            <a:pPr marL="457200" lvl="0" indent="-355600" rtl="0">
              <a:lnSpc>
                <a:spcPct val="120000"/>
              </a:lnSpc>
              <a:spcBef>
                <a:spcPts val="300"/>
              </a:spcBef>
              <a:spcAft>
                <a:spcPts val="0"/>
              </a:spcAft>
              <a:buClr>
                <a:srgbClr val="3F3F3F"/>
              </a:buClr>
              <a:buSzPct val="100000"/>
            </a:pPr>
            <a:r>
              <a:rPr lang="en" sz="2000">
                <a:solidFill>
                  <a:srgbClr val="3F3F3F"/>
                </a:solidFill>
              </a:rPr>
              <a:t>Secretary Rena Weeks accused partner and firm of creating a hostile work environment and failing to take steps against a partner. </a:t>
            </a:r>
          </a:p>
          <a:p>
            <a:pPr marL="457200" lvl="0" indent="-355600" rtl="0">
              <a:lnSpc>
                <a:spcPct val="120000"/>
              </a:lnSpc>
              <a:spcBef>
                <a:spcPts val="300"/>
              </a:spcBef>
              <a:spcAft>
                <a:spcPts val="0"/>
              </a:spcAft>
              <a:buClr>
                <a:srgbClr val="3F3F3F"/>
              </a:buClr>
              <a:buSzPct val="100000"/>
            </a:pPr>
            <a:r>
              <a:rPr lang="en" sz="2000">
                <a:solidFill>
                  <a:srgbClr val="3F3F3F"/>
                </a:solidFill>
              </a:rPr>
              <a:t>A series of women at firm had complained of partner’s sexual harassment but firm took no action against the partner. Firm actually transferred some of complainants and fired one.</a:t>
            </a:r>
          </a:p>
        </p:txBody>
      </p:sp>
      <p:pic>
        <p:nvPicPr>
          <p:cNvPr id="299" name="Shape 299"/>
          <p:cNvPicPr preferRelativeResize="0"/>
          <p:nvPr/>
        </p:nvPicPr>
        <p:blipFill>
          <a:blip r:embed="rId3">
            <a:alphaModFix/>
          </a:blip>
          <a:stretch>
            <a:fillRect/>
          </a:stretch>
        </p:blipFill>
        <p:spPr>
          <a:xfrm>
            <a:off x="304800" y="1905000"/>
            <a:ext cx="1757750" cy="2634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Policy and Procedure </a:t>
            </a:r>
            <a:br>
              <a:rPr lang="en"/>
            </a:br>
            <a:r>
              <a:rPr lang="en"/>
              <a:t>on Sexual Harassment</a:t>
            </a:r>
          </a:p>
        </p:txBody>
      </p:sp>
      <p:sp>
        <p:nvSpPr>
          <p:cNvPr id="305" name="Shape 305"/>
          <p:cNvSpPr txBox="1"/>
          <p:nvPr/>
        </p:nvSpPr>
        <p:spPr>
          <a:xfrm>
            <a:off x="822950" y="1387000"/>
            <a:ext cx="7543800" cy="3178500"/>
          </a:xfrm>
          <a:prstGeom prst="rect">
            <a:avLst/>
          </a:prstGeom>
          <a:noFill/>
          <a:ln>
            <a:noFill/>
          </a:ln>
        </p:spPr>
        <p:txBody>
          <a:bodyPr lIns="91425" tIns="91425" rIns="91425" bIns="91425" anchor="t" anchorCtr="0">
            <a:noAutofit/>
          </a:bodyPr>
          <a:lstStyle/>
          <a:p>
            <a:pPr lvl="0">
              <a:spcBef>
                <a:spcPts val="0"/>
              </a:spcBef>
              <a:buNone/>
            </a:pPr>
            <a:endParaRPr sz="2200">
              <a:solidFill>
                <a:srgbClr val="3F3F3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a:blip r:embed="rId3">
            <a:alphaModFix/>
          </a:blip>
          <a:stretch>
            <a:fillRect/>
          </a:stretch>
        </p:blipFill>
        <p:spPr>
          <a:xfrm>
            <a:off x="178549" y="1481600"/>
            <a:ext cx="4195049" cy="2997615"/>
          </a:xfrm>
          <a:prstGeom prst="rect">
            <a:avLst/>
          </a:prstGeom>
          <a:noFill/>
          <a:ln>
            <a:noFill/>
          </a:ln>
        </p:spPr>
      </p:pic>
      <p:sp>
        <p:nvSpPr>
          <p:cNvPr id="311" name="Shape 31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Responsibilities of Supervisors</a:t>
            </a:r>
          </a:p>
        </p:txBody>
      </p:sp>
      <p:sp>
        <p:nvSpPr>
          <p:cNvPr id="312" name="Shape 312"/>
          <p:cNvSpPr txBox="1">
            <a:spLocks noGrp="1"/>
          </p:cNvSpPr>
          <p:nvPr>
            <p:ph type="body" idx="1"/>
          </p:nvPr>
        </p:nvSpPr>
        <p:spPr>
          <a:xfrm>
            <a:off x="4480550" y="1384300"/>
            <a:ext cx="4461000" cy="3216000"/>
          </a:xfrm>
          <a:prstGeom prst="rect">
            <a:avLst/>
          </a:prstGeom>
        </p:spPr>
        <p:txBody>
          <a:bodyPr lIns="68575" tIns="68575" rIns="68575" bIns="68575" anchor="t" anchorCtr="0">
            <a:noAutofit/>
          </a:bodyPr>
          <a:lstStyle/>
          <a:p>
            <a:pPr marL="342900" lvl="0" indent="-368300" rtl="0">
              <a:lnSpc>
                <a:spcPct val="120000"/>
              </a:lnSpc>
              <a:spcBef>
                <a:spcPts val="0"/>
              </a:spcBef>
              <a:spcAft>
                <a:spcPts val="0"/>
              </a:spcAft>
              <a:buClr>
                <a:srgbClr val="3F3F3F"/>
              </a:buClr>
              <a:buSzPct val="100000"/>
              <a:buFont typeface="Arial"/>
              <a:buChar char="●"/>
            </a:pPr>
            <a:r>
              <a:rPr lang="en" sz="2200">
                <a:solidFill>
                  <a:srgbClr val="3F3F3F"/>
                </a:solidFill>
              </a:rPr>
              <a:t>Know and comply with company policy and procedures.</a:t>
            </a:r>
          </a:p>
          <a:p>
            <a:pPr marL="342900" lvl="0" indent="-368300" rtl="0">
              <a:lnSpc>
                <a:spcPct val="120000"/>
              </a:lnSpc>
              <a:spcBef>
                <a:spcPts val="400"/>
              </a:spcBef>
              <a:spcAft>
                <a:spcPts val="0"/>
              </a:spcAft>
              <a:buClr>
                <a:srgbClr val="3F3F3F"/>
              </a:buClr>
              <a:buSzPct val="100000"/>
              <a:buFont typeface="Arial"/>
              <a:buChar char="●"/>
            </a:pPr>
            <a:r>
              <a:rPr lang="en" sz="2200">
                <a:solidFill>
                  <a:srgbClr val="3F3F3F"/>
                </a:solidFill>
              </a:rPr>
              <a:t>Immediately report any complaint that you receive from your employees or incidents that you witness involving other supervisors’ employees to the Human Resources Director.</a:t>
            </a:r>
          </a:p>
          <a:p>
            <a:pPr marL="342900" lvl="0" indent="-342900" rtl="0">
              <a:lnSpc>
                <a:spcPct val="120000"/>
              </a:lnSpc>
              <a:spcBef>
                <a:spcPts val="300"/>
              </a:spcBef>
              <a:spcAft>
                <a:spcPts val="0"/>
              </a:spcAft>
              <a:buNone/>
            </a:pPr>
            <a:endParaRPr sz="220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Responsibilities of Supervisors</a:t>
            </a:r>
          </a:p>
        </p:txBody>
      </p:sp>
      <p:sp>
        <p:nvSpPr>
          <p:cNvPr id="318" name="Shape 318"/>
          <p:cNvSpPr txBox="1">
            <a:spLocks noGrp="1"/>
          </p:cNvSpPr>
          <p:nvPr>
            <p:ph type="body" idx="1"/>
          </p:nvPr>
        </p:nvSpPr>
        <p:spPr>
          <a:xfrm>
            <a:off x="213350" y="1308100"/>
            <a:ext cx="5080500" cy="3354600"/>
          </a:xfrm>
          <a:prstGeom prst="rect">
            <a:avLst/>
          </a:prstGeom>
        </p:spPr>
        <p:txBody>
          <a:bodyPr lIns="68575" tIns="68575" rIns="68575" bIns="68575" anchor="t" anchorCtr="0">
            <a:noAutofit/>
          </a:bodyPr>
          <a:lstStyle/>
          <a:p>
            <a:pPr marL="342900" lvl="0" indent="-412750" rtl="0">
              <a:lnSpc>
                <a:spcPct val="120000"/>
              </a:lnSpc>
              <a:spcBef>
                <a:spcPts val="0"/>
              </a:spcBef>
              <a:spcAft>
                <a:spcPts val="0"/>
              </a:spcAft>
              <a:buClr>
                <a:schemeClr val="dk1"/>
              </a:buClr>
              <a:buSzPct val="61111"/>
              <a:buFont typeface="Arial"/>
              <a:buNone/>
            </a:pPr>
            <a:r>
              <a:rPr lang="en" sz="1800">
                <a:solidFill>
                  <a:srgbClr val="3F3F3F"/>
                </a:solidFill>
              </a:rPr>
              <a:t>In handling sexual harassment complaints from your employees:</a:t>
            </a:r>
          </a:p>
          <a:p>
            <a:pPr marL="330200" lvl="0" rtl="0">
              <a:lnSpc>
                <a:spcPct val="120000"/>
              </a:lnSpc>
              <a:spcBef>
                <a:spcPts val="300"/>
              </a:spcBef>
              <a:spcAft>
                <a:spcPts val="0"/>
              </a:spcAft>
              <a:buClr>
                <a:srgbClr val="3F3F3F"/>
              </a:buClr>
              <a:buSzPct val="100000"/>
              <a:buFont typeface="Arial"/>
              <a:buChar char="●"/>
            </a:pPr>
            <a:r>
              <a:rPr lang="en" sz="1800">
                <a:solidFill>
                  <a:srgbClr val="3F3F3F"/>
                </a:solidFill>
              </a:rPr>
              <a:t>Demonstrate your willingness to hear and objectively discuss complaints.</a:t>
            </a:r>
          </a:p>
          <a:p>
            <a:pPr marL="330200" lvl="0" rtl="0">
              <a:lnSpc>
                <a:spcPct val="120000"/>
              </a:lnSpc>
              <a:spcBef>
                <a:spcPts val="300"/>
              </a:spcBef>
              <a:spcAft>
                <a:spcPts val="0"/>
              </a:spcAft>
              <a:buClr>
                <a:srgbClr val="3F3F3F"/>
              </a:buClr>
              <a:buSzPct val="100000"/>
              <a:buFont typeface="Arial"/>
              <a:buChar char="●"/>
            </a:pPr>
            <a:r>
              <a:rPr lang="en" sz="1800">
                <a:solidFill>
                  <a:srgbClr val="3F3F3F"/>
                </a:solidFill>
              </a:rPr>
              <a:t>Inform the employee that you must report all complaints to the HR Director.</a:t>
            </a:r>
          </a:p>
          <a:p>
            <a:pPr marL="330200" lvl="0" rtl="0">
              <a:lnSpc>
                <a:spcPct val="120000"/>
              </a:lnSpc>
              <a:spcBef>
                <a:spcPts val="300"/>
              </a:spcBef>
              <a:spcAft>
                <a:spcPts val="0"/>
              </a:spcAft>
              <a:buClr>
                <a:srgbClr val="3F3F3F"/>
              </a:buClr>
              <a:buSzPct val="100000"/>
              <a:buFont typeface="Arial"/>
              <a:buChar char="●"/>
            </a:pPr>
            <a:r>
              <a:rPr lang="en" sz="1800">
                <a:solidFill>
                  <a:srgbClr val="3F3F3F"/>
                </a:solidFill>
              </a:rPr>
              <a:t>Tell the employee that confidentiality will be respected as much as possible but cannot be assured in order to investigate fully and properly.</a:t>
            </a:r>
          </a:p>
        </p:txBody>
      </p:sp>
      <p:pic>
        <p:nvPicPr>
          <p:cNvPr id="319" name="Shape 319"/>
          <p:cNvPicPr preferRelativeResize="0"/>
          <p:nvPr/>
        </p:nvPicPr>
        <p:blipFill rotWithShape="1">
          <a:blip r:embed="rId3">
            <a:alphaModFix/>
          </a:blip>
          <a:srcRect l="6851" r="3823"/>
          <a:stretch/>
        </p:blipFill>
        <p:spPr>
          <a:xfrm>
            <a:off x="5293849" y="1779550"/>
            <a:ext cx="3562050" cy="22464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Responsibilities of Supervisors</a:t>
            </a:r>
          </a:p>
        </p:txBody>
      </p:sp>
      <p:sp>
        <p:nvSpPr>
          <p:cNvPr id="325" name="Shape 325"/>
          <p:cNvSpPr txBox="1">
            <a:spLocks noGrp="1"/>
          </p:cNvSpPr>
          <p:nvPr>
            <p:ph type="body" idx="1"/>
          </p:nvPr>
        </p:nvSpPr>
        <p:spPr>
          <a:xfrm>
            <a:off x="3733375" y="1308100"/>
            <a:ext cx="5219700" cy="3361500"/>
          </a:xfrm>
          <a:prstGeom prst="rect">
            <a:avLst/>
          </a:prstGeom>
        </p:spPr>
        <p:txBody>
          <a:bodyPr lIns="68575" tIns="68575" rIns="68575" bIns="68575" anchor="t" anchorCtr="0">
            <a:noAutofit/>
          </a:bodyPr>
          <a:lstStyle/>
          <a:p>
            <a:pPr marL="342900" lvl="0" indent="-412750" rtl="0">
              <a:lnSpc>
                <a:spcPct val="108000"/>
              </a:lnSpc>
              <a:spcBef>
                <a:spcPts val="0"/>
              </a:spcBef>
              <a:spcAft>
                <a:spcPts val="0"/>
              </a:spcAft>
              <a:buClr>
                <a:schemeClr val="dk1"/>
              </a:buClr>
              <a:buSzPct val="55000"/>
              <a:buFont typeface="Arial"/>
              <a:buNone/>
            </a:pPr>
            <a:r>
              <a:rPr lang="en" sz="2000">
                <a:solidFill>
                  <a:srgbClr val="3F3F3F"/>
                </a:solidFill>
              </a:rPr>
              <a:t>Handling sexual harassment complaints from your employees:</a:t>
            </a:r>
          </a:p>
          <a:p>
            <a:pPr marL="330200" lvl="0" rtl="0">
              <a:lnSpc>
                <a:spcPct val="108000"/>
              </a:lnSpc>
              <a:spcBef>
                <a:spcPts val="300"/>
              </a:spcBef>
              <a:spcAft>
                <a:spcPts val="0"/>
              </a:spcAft>
              <a:buClr>
                <a:srgbClr val="3F3F3F"/>
              </a:buClr>
              <a:buSzPct val="100000"/>
              <a:buFont typeface="Arial"/>
              <a:buChar char="●"/>
            </a:pPr>
            <a:r>
              <a:rPr lang="en" sz="2000">
                <a:solidFill>
                  <a:srgbClr val="3F3F3F"/>
                </a:solidFill>
              </a:rPr>
              <a:t>Do not object if an employee prefers to or actually does bypass the standard chain of command.</a:t>
            </a:r>
          </a:p>
          <a:p>
            <a:pPr marL="330200" lvl="0" rtl="0">
              <a:lnSpc>
                <a:spcPct val="108000"/>
              </a:lnSpc>
              <a:spcBef>
                <a:spcPts val="300"/>
              </a:spcBef>
              <a:spcAft>
                <a:spcPts val="0"/>
              </a:spcAft>
              <a:buClr>
                <a:srgbClr val="3F3F3F"/>
              </a:buClr>
              <a:buSzPct val="100000"/>
              <a:buFont typeface="Arial"/>
              <a:buChar char="●"/>
            </a:pPr>
            <a:r>
              <a:rPr lang="en" sz="2000">
                <a:solidFill>
                  <a:srgbClr val="3F3F3F"/>
                </a:solidFill>
              </a:rPr>
              <a:t>Respond to any employee’s complaint as soon as possible.</a:t>
            </a:r>
          </a:p>
          <a:p>
            <a:pPr marL="330200" lvl="0" rtl="0">
              <a:lnSpc>
                <a:spcPct val="108000"/>
              </a:lnSpc>
              <a:spcBef>
                <a:spcPts val="300"/>
              </a:spcBef>
              <a:spcAft>
                <a:spcPts val="0"/>
              </a:spcAft>
              <a:buClr>
                <a:srgbClr val="3F3F3F"/>
              </a:buClr>
              <a:buSzPct val="100000"/>
              <a:buFont typeface="Arial"/>
              <a:buChar char="●"/>
            </a:pPr>
            <a:r>
              <a:rPr lang="en" sz="2000">
                <a:solidFill>
                  <a:srgbClr val="3F3F3F"/>
                </a:solidFill>
              </a:rPr>
              <a:t>Do not engage in retaliation against an employee who complains of sexual harassment.</a:t>
            </a:r>
          </a:p>
        </p:txBody>
      </p:sp>
      <p:pic>
        <p:nvPicPr>
          <p:cNvPr id="326" name="Shape 326"/>
          <p:cNvPicPr preferRelativeResize="0"/>
          <p:nvPr/>
        </p:nvPicPr>
        <p:blipFill>
          <a:blip r:embed="rId3">
            <a:alphaModFix/>
          </a:blip>
          <a:stretch>
            <a:fillRect/>
          </a:stretch>
        </p:blipFill>
        <p:spPr>
          <a:xfrm>
            <a:off x="228600" y="1828800"/>
            <a:ext cx="3375525" cy="230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Responsibilities of Supervisors</a:t>
            </a:r>
          </a:p>
        </p:txBody>
      </p:sp>
      <p:sp>
        <p:nvSpPr>
          <p:cNvPr id="332" name="Shape 332"/>
          <p:cNvSpPr txBox="1">
            <a:spLocks noGrp="1"/>
          </p:cNvSpPr>
          <p:nvPr>
            <p:ph type="body" idx="1"/>
          </p:nvPr>
        </p:nvSpPr>
        <p:spPr>
          <a:xfrm>
            <a:off x="137150" y="1384300"/>
            <a:ext cx="5110500" cy="3216000"/>
          </a:xfrm>
          <a:prstGeom prst="rect">
            <a:avLst/>
          </a:prstGeom>
        </p:spPr>
        <p:txBody>
          <a:bodyPr lIns="68575" tIns="68575" rIns="68575" bIns="68575" anchor="t" anchorCtr="0">
            <a:noAutofit/>
          </a:bodyPr>
          <a:lstStyle/>
          <a:p>
            <a:pPr marL="342900" lvl="0" indent="-412750" rtl="0">
              <a:lnSpc>
                <a:spcPct val="120000"/>
              </a:lnSpc>
              <a:spcBef>
                <a:spcPts val="0"/>
              </a:spcBef>
              <a:spcAft>
                <a:spcPts val="0"/>
              </a:spcAft>
              <a:buClr>
                <a:schemeClr val="dk1"/>
              </a:buClr>
              <a:buSzPct val="50000"/>
              <a:buFont typeface="Arial"/>
              <a:buNone/>
            </a:pPr>
            <a:r>
              <a:rPr lang="en" sz="2200">
                <a:solidFill>
                  <a:srgbClr val="3F3F3F"/>
                </a:solidFill>
              </a:rPr>
              <a:t>	When investigations are conducted by the HR Director or by the company’s legal counsel:</a:t>
            </a:r>
          </a:p>
          <a:p>
            <a:pPr marL="774700" lvl="1" indent="-368300" rtl="0">
              <a:lnSpc>
                <a:spcPct val="120000"/>
              </a:lnSpc>
              <a:spcBef>
                <a:spcPts val="300"/>
              </a:spcBef>
              <a:spcAft>
                <a:spcPts val="0"/>
              </a:spcAft>
              <a:buClr>
                <a:srgbClr val="3F3F3F"/>
              </a:buClr>
              <a:buSzPct val="100000"/>
              <a:buFont typeface="Arial"/>
              <a:buChar char="●"/>
            </a:pPr>
            <a:r>
              <a:rPr lang="en" sz="2200">
                <a:solidFill>
                  <a:srgbClr val="3F3F3F"/>
                </a:solidFill>
              </a:rPr>
              <a:t>Be available for interviews and provide as much information as possible.</a:t>
            </a:r>
          </a:p>
          <a:p>
            <a:pPr marL="774700" lvl="1" indent="-368300" rtl="0">
              <a:lnSpc>
                <a:spcPct val="120000"/>
              </a:lnSpc>
              <a:spcBef>
                <a:spcPts val="300"/>
              </a:spcBef>
              <a:spcAft>
                <a:spcPts val="0"/>
              </a:spcAft>
              <a:buClr>
                <a:srgbClr val="3F3F3F"/>
              </a:buClr>
              <a:buSzPct val="100000"/>
              <a:buFont typeface="Arial"/>
              <a:buChar char="●"/>
            </a:pPr>
            <a:r>
              <a:rPr lang="en" sz="2200">
                <a:solidFill>
                  <a:srgbClr val="3F3F3F"/>
                </a:solidFill>
              </a:rPr>
              <a:t>Make employees available for interviews.</a:t>
            </a:r>
          </a:p>
          <a:p>
            <a:pPr marL="342900" lvl="0" indent="-342900" rtl="0">
              <a:lnSpc>
                <a:spcPct val="120000"/>
              </a:lnSpc>
              <a:spcBef>
                <a:spcPts val="0"/>
              </a:spcBef>
              <a:spcAft>
                <a:spcPts val="0"/>
              </a:spcAft>
              <a:buNone/>
            </a:pPr>
            <a:r>
              <a:rPr lang="en" sz="2200">
                <a:solidFill>
                  <a:srgbClr val="3F3F3F"/>
                </a:solidFill>
              </a:rPr>
              <a:t>	</a:t>
            </a:r>
          </a:p>
        </p:txBody>
      </p:sp>
      <p:pic>
        <p:nvPicPr>
          <p:cNvPr id="333" name="Shape 333"/>
          <p:cNvPicPr preferRelativeResize="0"/>
          <p:nvPr/>
        </p:nvPicPr>
        <p:blipFill>
          <a:blip r:embed="rId3">
            <a:alphaModFix/>
          </a:blip>
          <a:stretch>
            <a:fillRect/>
          </a:stretch>
        </p:blipFill>
        <p:spPr>
          <a:xfrm>
            <a:off x="5171450" y="1527850"/>
            <a:ext cx="3677700" cy="24462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Responsibilities of Supervisors</a:t>
            </a:r>
          </a:p>
        </p:txBody>
      </p:sp>
      <p:sp>
        <p:nvSpPr>
          <p:cNvPr id="339" name="Shape 339"/>
          <p:cNvSpPr txBox="1"/>
          <p:nvPr/>
        </p:nvSpPr>
        <p:spPr>
          <a:xfrm>
            <a:off x="3792875" y="1435825"/>
            <a:ext cx="5133300" cy="2831700"/>
          </a:xfrm>
          <a:prstGeom prst="rect">
            <a:avLst/>
          </a:prstGeom>
          <a:noFill/>
          <a:ln>
            <a:noFill/>
          </a:ln>
        </p:spPr>
        <p:txBody>
          <a:bodyPr lIns="91425" tIns="91425" rIns="91425" bIns="91425" anchor="t" anchorCtr="0">
            <a:noAutofit/>
          </a:bodyPr>
          <a:lstStyle/>
          <a:p>
            <a:pPr lvl="0">
              <a:spcBef>
                <a:spcPts val="0"/>
              </a:spcBef>
              <a:buNone/>
            </a:pPr>
            <a:r>
              <a:rPr lang="en" sz="2200">
                <a:solidFill>
                  <a:srgbClr val="3F3F3F"/>
                </a:solidFill>
                <a:latin typeface="Calibri"/>
                <a:ea typeface="Calibri"/>
                <a:cs typeface="Calibri"/>
                <a:sym typeface="Calibri"/>
              </a:rPr>
              <a:t>Once an investigation has been completed, if disciplinary action is to be taken, work with the HR Director to make sure that:</a:t>
            </a:r>
          </a:p>
          <a:p>
            <a:pPr marL="774700" lvl="1" indent="-368300" rtl="0">
              <a:lnSpc>
                <a:spcPct val="120000"/>
              </a:lnSpc>
              <a:spcBef>
                <a:spcPts val="300"/>
              </a:spcBef>
              <a:buClr>
                <a:srgbClr val="3F3F3F"/>
              </a:buClr>
              <a:buSzPct val="100000"/>
              <a:buFont typeface="Arial"/>
              <a:buChar char="●"/>
            </a:pPr>
            <a:r>
              <a:rPr lang="en" sz="2200">
                <a:solidFill>
                  <a:srgbClr val="3F3F3F"/>
                </a:solidFill>
                <a:latin typeface="Calibri"/>
                <a:ea typeface="Calibri"/>
                <a:cs typeface="Calibri"/>
                <a:sym typeface="Calibri"/>
              </a:rPr>
              <a:t>The victim is not adversely affected.</a:t>
            </a:r>
          </a:p>
          <a:p>
            <a:pPr marL="774700" lvl="1" indent="-368300" rtl="0">
              <a:lnSpc>
                <a:spcPct val="120000"/>
              </a:lnSpc>
              <a:spcBef>
                <a:spcPts val="300"/>
              </a:spcBef>
              <a:buClr>
                <a:srgbClr val="3F3F3F"/>
              </a:buClr>
              <a:buSzPct val="100000"/>
              <a:buFont typeface="Arial"/>
              <a:buChar char="●"/>
            </a:pPr>
            <a:r>
              <a:rPr lang="en" sz="2200">
                <a:solidFill>
                  <a:srgbClr val="3F3F3F"/>
                </a:solidFill>
                <a:latin typeface="Calibri"/>
                <a:ea typeface="Calibri"/>
                <a:cs typeface="Calibri"/>
                <a:sym typeface="Calibri"/>
              </a:rPr>
              <a:t>The sexual harassment stops and does not recur.</a:t>
            </a:r>
          </a:p>
        </p:txBody>
      </p:sp>
      <p:pic>
        <p:nvPicPr>
          <p:cNvPr id="340" name="Shape 340"/>
          <p:cNvPicPr preferRelativeResize="0"/>
          <p:nvPr/>
        </p:nvPicPr>
        <p:blipFill>
          <a:blip r:embed="rId3">
            <a:alphaModFix/>
          </a:blip>
          <a:stretch>
            <a:fillRect/>
          </a:stretch>
        </p:blipFill>
        <p:spPr>
          <a:xfrm>
            <a:off x="315574" y="1608750"/>
            <a:ext cx="3453175" cy="22445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822959" y="569214"/>
            <a:ext cx="7543800" cy="2674500"/>
          </a:xfrm>
          <a:prstGeom prst="rect">
            <a:avLst/>
          </a:prstGeom>
        </p:spPr>
        <p:txBody>
          <a:bodyPr lIns="68575" tIns="68575" rIns="68575" bIns="68575" anchor="b" anchorCtr="0">
            <a:noAutofit/>
          </a:bodyPr>
          <a:lstStyle/>
          <a:p>
            <a:pPr lvl="0" rtl="0">
              <a:spcBef>
                <a:spcPts val="0"/>
              </a:spcBef>
              <a:buNone/>
            </a:pPr>
            <a:r>
              <a:rPr lang="en" sz="4400"/>
              <a:t>Part 3:</a:t>
            </a:r>
          </a:p>
          <a:p>
            <a:pPr lvl="0" rtl="0">
              <a:spcBef>
                <a:spcPts val="0"/>
              </a:spcBef>
              <a:buNone/>
            </a:pPr>
            <a:r>
              <a:rPr lang="en" sz="4400"/>
              <a:t>Workplace Bullying</a:t>
            </a:r>
          </a:p>
        </p:txBody>
      </p:sp>
      <p:sp>
        <p:nvSpPr>
          <p:cNvPr id="346" name="Shape 346"/>
          <p:cNvSpPr txBox="1">
            <a:spLocks noGrp="1"/>
          </p:cNvSpPr>
          <p:nvPr>
            <p:ph type="body" idx="1"/>
          </p:nvPr>
        </p:nvSpPr>
        <p:spPr>
          <a:xfrm>
            <a:off x="822959" y="3339846"/>
            <a:ext cx="7543800" cy="857400"/>
          </a:xfrm>
          <a:prstGeom prst="rect">
            <a:avLst/>
          </a:prstGeom>
        </p:spPr>
        <p:txBody>
          <a:bodyPr lIns="68575" tIns="68575" rIns="68575" bIns="68575" anchor="t" anchorCtr="0">
            <a:noAutofit/>
          </a:bodyPr>
          <a:lstStyle/>
          <a:p>
            <a:pPr lvl="0" rtl="0">
              <a:spcBef>
                <a:spcPts val="0"/>
              </a:spcBef>
              <a:buNone/>
            </a:pPr>
            <a:r>
              <a:rPr lang="en"/>
              <a:t>Recognizing and confronting bullying in the workplace.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a:spcBef>
                <a:spcPts val="0"/>
              </a:spcBef>
              <a:buNone/>
            </a:pPr>
            <a:r>
              <a:rPr lang="en"/>
              <a:t>Workplace Bullying</a:t>
            </a:r>
          </a:p>
        </p:txBody>
      </p:sp>
      <p:sp>
        <p:nvSpPr>
          <p:cNvPr id="352" name="Shape 352"/>
          <p:cNvSpPr txBox="1">
            <a:spLocks noGrp="1"/>
          </p:cNvSpPr>
          <p:nvPr>
            <p:ph type="body" idx="1"/>
          </p:nvPr>
        </p:nvSpPr>
        <p:spPr>
          <a:xfrm>
            <a:off x="480300" y="1460500"/>
            <a:ext cx="8183400" cy="3162900"/>
          </a:xfrm>
          <a:prstGeom prst="rect">
            <a:avLst/>
          </a:prstGeom>
        </p:spPr>
        <p:txBody>
          <a:bodyPr lIns="68575" tIns="68575" rIns="68575" bIns="68575" anchor="t" anchorCtr="0">
            <a:noAutofit/>
          </a:bodyPr>
          <a:lstStyle/>
          <a:p>
            <a:pPr lvl="0" algn="ctr" rtl="0">
              <a:spcBef>
                <a:spcPts val="0"/>
              </a:spcBef>
              <a:buNone/>
            </a:pPr>
            <a:r>
              <a:rPr lang="en" sz="2400" b="1">
                <a:solidFill>
                  <a:schemeClr val="accent2"/>
                </a:solidFill>
              </a:rPr>
              <a:t>“Bullying is the sexual harassment of 20 years ago; </a:t>
            </a:r>
            <a:br>
              <a:rPr lang="en" sz="2400" b="1">
                <a:solidFill>
                  <a:schemeClr val="accent2"/>
                </a:solidFill>
              </a:rPr>
            </a:br>
            <a:r>
              <a:rPr lang="en" sz="2400" b="1">
                <a:solidFill>
                  <a:schemeClr val="accent2"/>
                </a:solidFill>
              </a:rPr>
              <a:t>everybody knows about it, but nobody wants to admit it.”</a:t>
            </a:r>
          </a:p>
          <a:p>
            <a:pPr marL="457200" lvl="0" indent="-355600" rtl="0">
              <a:lnSpc>
                <a:spcPct val="115000"/>
              </a:lnSpc>
              <a:spcBef>
                <a:spcPts val="0"/>
              </a:spcBef>
              <a:buClr>
                <a:srgbClr val="3F3F3F"/>
              </a:buClr>
              <a:buSzPct val="100000"/>
            </a:pPr>
            <a:r>
              <a:rPr lang="en" sz="2000">
                <a:solidFill>
                  <a:srgbClr val="3F3F3F"/>
                </a:solidFill>
              </a:rPr>
              <a:t>Surveys conducted in 2002-2003 by Business Research Lab found:</a:t>
            </a:r>
          </a:p>
          <a:p>
            <a:pPr marL="914400" lvl="1" indent="-355600" rtl="0">
              <a:lnSpc>
                <a:spcPct val="115000"/>
              </a:lnSpc>
              <a:spcBef>
                <a:spcPts val="0"/>
              </a:spcBef>
              <a:buClr>
                <a:srgbClr val="3F3F3F"/>
              </a:buClr>
              <a:buSzPct val="100000"/>
            </a:pPr>
            <a:r>
              <a:rPr lang="en" sz="2000">
                <a:solidFill>
                  <a:srgbClr val="3F3F3F"/>
                </a:solidFill>
              </a:rPr>
              <a:t>40% of employees had been victims of workplace bullying;</a:t>
            </a:r>
          </a:p>
          <a:p>
            <a:pPr marL="914400" lvl="1" indent="-355600" rtl="0">
              <a:lnSpc>
                <a:spcPct val="115000"/>
              </a:lnSpc>
              <a:spcBef>
                <a:spcPts val="0"/>
              </a:spcBef>
              <a:buClr>
                <a:srgbClr val="3F3F3F"/>
              </a:buClr>
              <a:buSzPct val="100000"/>
            </a:pPr>
            <a:r>
              <a:rPr lang="en" sz="2000">
                <a:solidFill>
                  <a:srgbClr val="3F3F3F"/>
                </a:solidFill>
              </a:rPr>
              <a:t>59% had witnessed someone else being bullied at work.</a:t>
            </a:r>
          </a:p>
          <a:p>
            <a:pPr marL="457200" lvl="0" indent="-355600" rtl="0">
              <a:lnSpc>
                <a:spcPct val="115000"/>
              </a:lnSpc>
              <a:spcBef>
                <a:spcPts val="0"/>
              </a:spcBef>
              <a:buClr>
                <a:srgbClr val="3F3F3F"/>
              </a:buClr>
              <a:buSzPct val="100000"/>
            </a:pPr>
            <a:r>
              <a:rPr lang="en" sz="2000">
                <a:solidFill>
                  <a:srgbClr val="3F3F3F"/>
                </a:solidFill>
              </a:rPr>
              <a:t>In many cases, managers or supervisors were the bullies.</a:t>
            </a:r>
          </a:p>
          <a:p>
            <a:pPr marL="457200" lvl="0" indent="-355600" rtl="0">
              <a:lnSpc>
                <a:spcPct val="115000"/>
              </a:lnSpc>
              <a:spcBef>
                <a:spcPts val="0"/>
              </a:spcBef>
              <a:buClr>
                <a:srgbClr val="3F3F3F"/>
              </a:buClr>
              <a:buSzPct val="100000"/>
            </a:pPr>
            <a:r>
              <a:rPr lang="en" sz="2000">
                <a:solidFill>
                  <a:srgbClr val="3F3F3F"/>
                </a:solidFill>
              </a:rPr>
              <a:t>Study released in 2007 by Employment Law Alliance:</a:t>
            </a:r>
          </a:p>
          <a:p>
            <a:pPr marL="914400" lvl="1" indent="-355600" rtl="0">
              <a:lnSpc>
                <a:spcPct val="115000"/>
              </a:lnSpc>
              <a:spcBef>
                <a:spcPts val="0"/>
              </a:spcBef>
              <a:buClr>
                <a:srgbClr val="3F3F3F"/>
              </a:buClr>
              <a:buSzPct val="100000"/>
            </a:pPr>
            <a:r>
              <a:rPr lang="en" sz="2000">
                <a:solidFill>
                  <a:srgbClr val="3F3F3F"/>
                </a:solidFill>
              </a:rPr>
              <a:t>45% of respondents had worked for an abusive boss.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a:blip r:embed="rId3">
            <a:alphaModFix/>
          </a:blip>
          <a:stretch>
            <a:fillRect/>
          </a:stretch>
        </p:blipFill>
        <p:spPr>
          <a:xfrm>
            <a:off x="6330624" y="1851447"/>
            <a:ext cx="2605324" cy="2360524"/>
          </a:xfrm>
          <a:prstGeom prst="rect">
            <a:avLst/>
          </a:prstGeom>
          <a:noFill/>
          <a:ln>
            <a:noFill/>
          </a:ln>
        </p:spPr>
      </p:pic>
      <p:sp>
        <p:nvSpPr>
          <p:cNvPr id="358" name="Shape 358"/>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Definition of Workplace Bullying</a:t>
            </a:r>
          </a:p>
        </p:txBody>
      </p:sp>
      <p:sp>
        <p:nvSpPr>
          <p:cNvPr id="359" name="Shape 359"/>
          <p:cNvSpPr txBox="1">
            <a:spLocks noGrp="1"/>
          </p:cNvSpPr>
          <p:nvPr>
            <p:ph type="body" idx="1"/>
          </p:nvPr>
        </p:nvSpPr>
        <p:spPr>
          <a:xfrm>
            <a:off x="327899" y="1460500"/>
            <a:ext cx="6002700" cy="3162900"/>
          </a:xfrm>
          <a:prstGeom prst="rect">
            <a:avLst/>
          </a:prstGeom>
        </p:spPr>
        <p:txBody>
          <a:bodyPr lIns="68575" tIns="68575" rIns="68575" bIns="68575" anchor="t" anchorCtr="0">
            <a:noAutofit/>
          </a:bodyPr>
          <a:lstStyle/>
          <a:p>
            <a:pPr marL="457200" lvl="0" indent="-381000" rtl="0">
              <a:lnSpc>
                <a:spcPct val="120000"/>
              </a:lnSpc>
              <a:spcBef>
                <a:spcPts val="0"/>
              </a:spcBef>
              <a:spcAft>
                <a:spcPts val="0"/>
              </a:spcAft>
              <a:buClr>
                <a:srgbClr val="3F3F3F"/>
              </a:buClr>
              <a:buSzPct val="100000"/>
            </a:pPr>
            <a:r>
              <a:rPr lang="en" sz="2400" b="1">
                <a:solidFill>
                  <a:schemeClr val="accent2"/>
                </a:solidFill>
              </a:rPr>
              <a:t>WORKPLACE BULLYING</a:t>
            </a:r>
            <a:r>
              <a:rPr lang="en" sz="2400">
                <a:solidFill>
                  <a:srgbClr val="3F3F3F"/>
                </a:solidFill>
              </a:rPr>
              <a:t>: the repeated mistreatment of one or more employees with a malicious mix of humiliation, intimidation and sabotage of performance. </a:t>
            </a:r>
          </a:p>
          <a:p>
            <a:pPr marL="457200" lvl="0" indent="-381000" rtl="0">
              <a:lnSpc>
                <a:spcPct val="120000"/>
              </a:lnSpc>
              <a:spcBef>
                <a:spcPts val="0"/>
              </a:spcBef>
              <a:spcAft>
                <a:spcPts val="0"/>
              </a:spcAft>
              <a:buClr>
                <a:srgbClr val="3F3F3F"/>
              </a:buClr>
              <a:buSzPct val="100000"/>
            </a:pPr>
            <a:r>
              <a:rPr lang="en" sz="2400">
                <a:solidFill>
                  <a:srgbClr val="3F3F3F"/>
                </a:solidFill>
              </a:rPr>
              <a:t>It is more common than sexual harassment or verbal abuse.</a:t>
            </a:r>
          </a:p>
          <a:p>
            <a:pPr marL="457200" lvl="0" indent="0" rtl="0">
              <a:lnSpc>
                <a:spcPct val="120000"/>
              </a:lnSpc>
              <a:spcBef>
                <a:spcPts val="0"/>
              </a:spcBef>
              <a:spcAft>
                <a:spcPts val="0"/>
              </a:spcAft>
              <a:buNone/>
            </a:pPr>
            <a:r>
              <a:rPr lang="en" sz="2000" i="1">
                <a:solidFill>
                  <a:srgbClr val="3F3F3F"/>
                </a:solidFill>
              </a:rPr>
              <a:t>(via Workplace Bullying and Trauma Institute)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152400" y="1524000"/>
            <a:ext cx="2821975" cy="2821975"/>
          </a:xfrm>
          <a:prstGeom prst="rect">
            <a:avLst/>
          </a:prstGeom>
          <a:noFill/>
          <a:ln>
            <a:noFill/>
          </a:ln>
        </p:spPr>
      </p:pic>
      <p:sp>
        <p:nvSpPr>
          <p:cNvPr id="114" name="Shape 114"/>
          <p:cNvSpPr txBox="1">
            <a:spLocks noGrp="1"/>
          </p:cNvSpPr>
          <p:nvPr>
            <p:ph type="title"/>
          </p:nvPr>
        </p:nvSpPr>
        <p:spPr>
          <a:xfrm>
            <a:off x="174150" y="214950"/>
            <a:ext cx="8795700" cy="1088100"/>
          </a:xfrm>
          <a:prstGeom prst="rect">
            <a:avLst/>
          </a:prstGeom>
        </p:spPr>
        <p:txBody>
          <a:bodyPr lIns="68575" tIns="68575" rIns="68575" bIns="68575" anchor="b" anchorCtr="0">
            <a:noAutofit/>
          </a:bodyPr>
          <a:lstStyle/>
          <a:p>
            <a:pPr lvl="0">
              <a:spcBef>
                <a:spcPts val="0"/>
              </a:spcBef>
              <a:buNone/>
            </a:pPr>
            <a:r>
              <a:rPr lang="en"/>
              <a:t> </a:t>
            </a:r>
            <a:r>
              <a:rPr lang="en" sz="4400"/>
              <a:t>Equal Employment Opportunity (EEO)</a:t>
            </a:r>
          </a:p>
        </p:txBody>
      </p:sp>
      <p:sp>
        <p:nvSpPr>
          <p:cNvPr id="115" name="Shape 115"/>
          <p:cNvSpPr txBox="1">
            <a:spLocks noGrp="1"/>
          </p:cNvSpPr>
          <p:nvPr>
            <p:ph type="body" idx="1"/>
          </p:nvPr>
        </p:nvSpPr>
        <p:spPr>
          <a:xfrm>
            <a:off x="3202975" y="1460500"/>
            <a:ext cx="5601900" cy="3086700"/>
          </a:xfrm>
          <a:prstGeom prst="rect">
            <a:avLst/>
          </a:prstGeom>
        </p:spPr>
        <p:txBody>
          <a:bodyPr lIns="68575" tIns="68575" rIns="68575" bIns="68575" anchor="t" anchorCtr="0">
            <a:noAutofit/>
          </a:bodyPr>
          <a:lstStyle/>
          <a:p>
            <a:pPr marL="457200" lvl="0" indent="-393700" rtl="0">
              <a:spcBef>
                <a:spcPts val="0"/>
              </a:spcBef>
              <a:buSzPct val="100000"/>
            </a:pPr>
            <a:r>
              <a:rPr lang="en" sz="2600"/>
              <a:t>Federal laws make it illegal to discriminate against a job applicant or employee based on: race, color, religion, sex (including pregnancy, gender identity, and sexual orientation), national origin, age, disability, or genetic information.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Definition of Workplace Bullying</a:t>
            </a:r>
          </a:p>
        </p:txBody>
      </p:sp>
      <p:sp>
        <p:nvSpPr>
          <p:cNvPr id="365" name="Shape 365"/>
          <p:cNvSpPr txBox="1">
            <a:spLocks noGrp="1"/>
          </p:cNvSpPr>
          <p:nvPr>
            <p:ph type="body" idx="1"/>
          </p:nvPr>
        </p:nvSpPr>
        <p:spPr>
          <a:xfrm>
            <a:off x="3941425" y="1384300"/>
            <a:ext cx="5039400" cy="3232200"/>
          </a:xfrm>
          <a:prstGeom prst="rect">
            <a:avLst/>
          </a:prstGeom>
        </p:spPr>
        <p:txBody>
          <a:bodyPr lIns="68575" tIns="68575" rIns="68575" bIns="68575" anchor="t" anchorCtr="0">
            <a:noAutofit/>
          </a:bodyPr>
          <a:lstStyle/>
          <a:p>
            <a:pPr marL="457200" lvl="0" indent="-368300" rtl="0">
              <a:lnSpc>
                <a:spcPct val="120000"/>
              </a:lnSpc>
              <a:spcBef>
                <a:spcPts val="0"/>
              </a:spcBef>
              <a:spcAft>
                <a:spcPts val="0"/>
              </a:spcAft>
              <a:buClr>
                <a:srgbClr val="3F3F3F"/>
              </a:buClr>
              <a:buSzPct val="100000"/>
            </a:pPr>
            <a:r>
              <a:rPr lang="en" sz="2200">
                <a:solidFill>
                  <a:srgbClr val="3F3F3F"/>
                </a:solidFill>
              </a:rPr>
              <a:t>WORKPLACE BULLYING IS… the deliberate, hurtful, repeated mistreatment of employees driven by a desire to control.</a:t>
            </a:r>
          </a:p>
          <a:p>
            <a:pPr marL="457200" lvl="0" indent="-368300" rtl="0">
              <a:lnSpc>
                <a:spcPct val="120000"/>
              </a:lnSpc>
              <a:spcBef>
                <a:spcPts val="400"/>
              </a:spcBef>
              <a:spcAft>
                <a:spcPts val="0"/>
              </a:spcAft>
              <a:buClr>
                <a:srgbClr val="3F3F3F"/>
              </a:buClr>
              <a:buSzPct val="100000"/>
            </a:pPr>
            <a:r>
              <a:rPr lang="en" sz="2200">
                <a:solidFill>
                  <a:srgbClr val="3F3F3F"/>
                </a:solidFill>
              </a:rPr>
              <a:t>Bullying behavior may exist at any level of an organization.  </a:t>
            </a:r>
          </a:p>
          <a:p>
            <a:pPr marL="457200" lvl="0" indent="-368300" rtl="0">
              <a:lnSpc>
                <a:spcPct val="120000"/>
              </a:lnSpc>
              <a:spcBef>
                <a:spcPts val="400"/>
              </a:spcBef>
              <a:spcAft>
                <a:spcPts val="0"/>
              </a:spcAft>
              <a:buClr>
                <a:srgbClr val="3F3F3F"/>
              </a:buClr>
              <a:buSzPct val="100000"/>
            </a:pPr>
            <a:r>
              <a:rPr lang="en" sz="2200">
                <a:solidFill>
                  <a:srgbClr val="3F3F3F"/>
                </a:solidFill>
              </a:rPr>
              <a:t>Bullies can and often are managers and supervisors as well as co-workers.</a:t>
            </a:r>
          </a:p>
        </p:txBody>
      </p:sp>
      <p:pic>
        <p:nvPicPr>
          <p:cNvPr id="366" name="Shape 366"/>
          <p:cNvPicPr preferRelativeResize="0"/>
          <p:nvPr/>
        </p:nvPicPr>
        <p:blipFill>
          <a:blip r:embed="rId3">
            <a:alphaModFix/>
          </a:blip>
          <a:stretch>
            <a:fillRect/>
          </a:stretch>
        </p:blipFill>
        <p:spPr>
          <a:xfrm>
            <a:off x="291075" y="1620625"/>
            <a:ext cx="3569425" cy="2680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t="1549" b="11885"/>
          <a:stretch/>
        </p:blipFill>
        <p:spPr>
          <a:xfrm>
            <a:off x="6622975" y="1356325"/>
            <a:ext cx="2149875" cy="1861057"/>
          </a:xfrm>
          <a:prstGeom prst="rect">
            <a:avLst/>
          </a:prstGeom>
          <a:noFill/>
          <a:ln>
            <a:noFill/>
          </a:ln>
        </p:spPr>
      </p:pic>
      <p:sp>
        <p:nvSpPr>
          <p:cNvPr id="372" name="Shape 372"/>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Workplace Bullying Behaviors</a:t>
            </a:r>
          </a:p>
        </p:txBody>
      </p:sp>
      <p:sp>
        <p:nvSpPr>
          <p:cNvPr id="373" name="Shape 373"/>
          <p:cNvSpPr txBox="1">
            <a:spLocks noGrp="1"/>
          </p:cNvSpPr>
          <p:nvPr>
            <p:ph type="body" idx="1"/>
          </p:nvPr>
        </p:nvSpPr>
        <p:spPr>
          <a:xfrm>
            <a:off x="243999" y="1460500"/>
            <a:ext cx="6194100" cy="3232200"/>
          </a:xfrm>
          <a:prstGeom prst="rect">
            <a:avLst/>
          </a:prstGeom>
        </p:spPr>
        <p:txBody>
          <a:bodyPr lIns="68575" tIns="68575" rIns="68575" bIns="68575" anchor="t" anchorCtr="0">
            <a:noAutofit/>
          </a:bodyPr>
          <a:lstStyle/>
          <a:p>
            <a:pPr marL="457200" lvl="0" indent="-342900" rtl="0">
              <a:lnSpc>
                <a:spcPct val="120000"/>
              </a:lnSpc>
              <a:spcBef>
                <a:spcPts val="400"/>
              </a:spcBef>
              <a:spcAft>
                <a:spcPts val="0"/>
              </a:spcAft>
              <a:buClr>
                <a:srgbClr val="3F3F3F"/>
              </a:buClr>
              <a:buSzPct val="100000"/>
            </a:pPr>
            <a:r>
              <a:rPr lang="en" sz="1800">
                <a:solidFill>
                  <a:srgbClr val="3F3F3F"/>
                </a:solidFill>
              </a:rPr>
              <a:t>Intimidating or undermining employees by demeaning their work standards, not giving them credit, setting them up for failure and constantly reminding them of old mistakes.</a:t>
            </a:r>
          </a:p>
          <a:p>
            <a:pPr marL="457200" lvl="0" indent="-342900" rtl="0">
              <a:lnSpc>
                <a:spcPct val="120000"/>
              </a:lnSpc>
              <a:spcBef>
                <a:spcPts val="400"/>
              </a:spcBef>
              <a:spcAft>
                <a:spcPts val="0"/>
              </a:spcAft>
              <a:buClr>
                <a:srgbClr val="3F3F3F"/>
              </a:buClr>
              <a:buSzPct val="100000"/>
            </a:pPr>
            <a:r>
              <a:rPr lang="en" sz="1800">
                <a:solidFill>
                  <a:srgbClr val="3F3F3F"/>
                </a:solidFill>
              </a:rPr>
              <a:t>Threatening employees’ personal self-esteem and work status.</a:t>
            </a:r>
          </a:p>
          <a:p>
            <a:pPr marL="457200" lvl="0" indent="-342900" rtl="0">
              <a:lnSpc>
                <a:spcPct val="120000"/>
              </a:lnSpc>
              <a:spcBef>
                <a:spcPts val="400"/>
              </a:spcBef>
              <a:spcAft>
                <a:spcPts val="0"/>
              </a:spcAft>
              <a:buClr>
                <a:srgbClr val="3F3F3F"/>
              </a:buClr>
              <a:buSzPct val="100000"/>
            </a:pPr>
            <a:r>
              <a:rPr lang="en" sz="1800">
                <a:solidFill>
                  <a:srgbClr val="3F3F3F"/>
                </a:solidFill>
              </a:rPr>
              <a:t>Isolating employees from opportunities, information and interaction with others.</a:t>
            </a:r>
          </a:p>
          <a:p>
            <a:pPr marL="457200" lvl="0" indent="-342900" rtl="0">
              <a:lnSpc>
                <a:spcPct val="115000"/>
              </a:lnSpc>
              <a:spcBef>
                <a:spcPts val="0"/>
              </a:spcBef>
              <a:spcAft>
                <a:spcPts val="0"/>
              </a:spcAft>
              <a:buClr>
                <a:srgbClr val="3F3F3F"/>
              </a:buClr>
              <a:buSzPct val="100000"/>
            </a:pPr>
            <a:r>
              <a:rPr lang="en" sz="1800">
                <a:solidFill>
                  <a:srgbClr val="3F3F3F"/>
                </a:solidFill>
              </a:rPr>
              <a:t>Giving impossible deadlines, creating undue pressure and stress, and overworking employees.</a:t>
            </a:r>
          </a:p>
        </p:txBody>
      </p:sp>
      <p:pic>
        <p:nvPicPr>
          <p:cNvPr id="374" name="Shape 374"/>
          <p:cNvPicPr preferRelativeResize="0"/>
          <p:nvPr/>
        </p:nvPicPr>
        <p:blipFill>
          <a:blip r:embed="rId4">
            <a:alphaModFix/>
          </a:blip>
          <a:stretch>
            <a:fillRect/>
          </a:stretch>
        </p:blipFill>
        <p:spPr>
          <a:xfrm>
            <a:off x="6622975" y="3262800"/>
            <a:ext cx="2149875" cy="1433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Workplace Bullying Behaviors</a:t>
            </a:r>
          </a:p>
        </p:txBody>
      </p:sp>
      <p:sp>
        <p:nvSpPr>
          <p:cNvPr id="380" name="Shape 380"/>
          <p:cNvSpPr txBox="1">
            <a:spLocks noGrp="1"/>
          </p:cNvSpPr>
          <p:nvPr>
            <p:ph type="body" idx="1"/>
          </p:nvPr>
        </p:nvSpPr>
        <p:spPr>
          <a:xfrm>
            <a:off x="3749200" y="1460500"/>
            <a:ext cx="4912800" cy="3151200"/>
          </a:xfrm>
          <a:prstGeom prst="rect">
            <a:avLst/>
          </a:prstGeom>
        </p:spPr>
        <p:txBody>
          <a:bodyPr lIns="68575" tIns="68575" rIns="68575" bIns="68575" anchor="t" anchorCtr="0">
            <a:noAutofit/>
          </a:bodyPr>
          <a:lstStyle/>
          <a:p>
            <a:pPr marL="457200" lvl="0" indent="-342900" rtl="0">
              <a:lnSpc>
                <a:spcPct val="120000"/>
              </a:lnSpc>
              <a:spcBef>
                <a:spcPts val="400"/>
              </a:spcBef>
              <a:spcAft>
                <a:spcPts val="0"/>
              </a:spcAft>
              <a:buClr>
                <a:srgbClr val="3F3F3F"/>
              </a:buClr>
              <a:buSzPct val="100000"/>
            </a:pPr>
            <a:r>
              <a:rPr lang="en" sz="1800">
                <a:solidFill>
                  <a:srgbClr val="3F3F3F"/>
                </a:solidFill>
              </a:rPr>
              <a:t>Constant and unfair criticism.</a:t>
            </a:r>
          </a:p>
          <a:p>
            <a:pPr marL="457200" lvl="0" indent="-342900" rtl="0">
              <a:lnSpc>
                <a:spcPct val="120000"/>
              </a:lnSpc>
              <a:spcBef>
                <a:spcPts val="400"/>
              </a:spcBef>
              <a:spcAft>
                <a:spcPts val="0"/>
              </a:spcAft>
              <a:buClr>
                <a:srgbClr val="3F3F3F"/>
              </a:buClr>
              <a:buSzPct val="100000"/>
            </a:pPr>
            <a:r>
              <a:rPr lang="en" sz="1800">
                <a:solidFill>
                  <a:srgbClr val="3F3F3F"/>
                </a:solidFill>
              </a:rPr>
              <a:t>Social bantering and teasing.</a:t>
            </a:r>
          </a:p>
          <a:p>
            <a:pPr marL="457200" lvl="0" indent="-342900" rtl="0">
              <a:lnSpc>
                <a:spcPct val="120000"/>
              </a:lnSpc>
              <a:spcBef>
                <a:spcPts val="400"/>
              </a:spcBef>
              <a:spcAft>
                <a:spcPts val="0"/>
              </a:spcAft>
              <a:buClr>
                <a:srgbClr val="3F3F3F"/>
              </a:buClr>
              <a:buSzPct val="100000"/>
            </a:pPr>
            <a:r>
              <a:rPr lang="en" sz="1800">
                <a:solidFill>
                  <a:srgbClr val="3F3F3F"/>
                </a:solidFill>
              </a:rPr>
              <a:t>Yelling, shouting and screaming.</a:t>
            </a:r>
          </a:p>
          <a:p>
            <a:pPr marL="457200" lvl="0" indent="-342900" rtl="0">
              <a:lnSpc>
                <a:spcPct val="120000"/>
              </a:lnSpc>
              <a:spcBef>
                <a:spcPts val="400"/>
              </a:spcBef>
              <a:spcAft>
                <a:spcPts val="0"/>
              </a:spcAft>
              <a:buClr>
                <a:srgbClr val="3F3F3F"/>
              </a:buClr>
              <a:buSzPct val="100000"/>
            </a:pPr>
            <a:r>
              <a:rPr lang="en" sz="1800">
                <a:solidFill>
                  <a:srgbClr val="3F3F3F"/>
                </a:solidFill>
              </a:rPr>
              <a:t>Insults and behind-the-back put-downs.</a:t>
            </a:r>
          </a:p>
          <a:p>
            <a:pPr marL="457200" lvl="0" indent="-342900" rtl="0">
              <a:lnSpc>
                <a:spcPct val="120000"/>
              </a:lnSpc>
              <a:spcBef>
                <a:spcPts val="400"/>
              </a:spcBef>
              <a:spcAft>
                <a:spcPts val="0"/>
              </a:spcAft>
              <a:buClr>
                <a:srgbClr val="3F3F3F"/>
              </a:buClr>
              <a:buSzPct val="100000"/>
            </a:pPr>
            <a:r>
              <a:rPr lang="en" sz="1800">
                <a:solidFill>
                  <a:srgbClr val="3F3F3F"/>
                </a:solidFill>
              </a:rPr>
              <a:t>Hostile glares and other intimidating gestures.</a:t>
            </a:r>
          </a:p>
          <a:p>
            <a:pPr marL="457200" lvl="0" indent="-342900" rtl="0">
              <a:lnSpc>
                <a:spcPct val="120000"/>
              </a:lnSpc>
              <a:spcBef>
                <a:spcPts val="400"/>
              </a:spcBef>
              <a:spcAft>
                <a:spcPts val="0"/>
              </a:spcAft>
              <a:buClr>
                <a:srgbClr val="3F3F3F"/>
              </a:buClr>
              <a:buSzPct val="100000"/>
            </a:pPr>
            <a:r>
              <a:rPr lang="en" sz="1800">
                <a:solidFill>
                  <a:srgbClr val="3F3F3F"/>
                </a:solidFill>
              </a:rPr>
              <a:t>Malicious gossiping.</a:t>
            </a:r>
          </a:p>
          <a:p>
            <a:pPr marL="457200" lvl="0" indent="-342900" rtl="0">
              <a:lnSpc>
                <a:spcPct val="120000"/>
              </a:lnSpc>
              <a:spcBef>
                <a:spcPts val="400"/>
              </a:spcBef>
              <a:spcAft>
                <a:spcPts val="0"/>
              </a:spcAft>
              <a:buClr>
                <a:srgbClr val="3F3F3F"/>
              </a:buClr>
              <a:buSzPct val="100000"/>
            </a:pPr>
            <a:r>
              <a:rPr lang="en" sz="1800">
                <a:solidFill>
                  <a:srgbClr val="3F3F3F"/>
                </a:solidFill>
              </a:rPr>
              <a:t>Monopolizing supplies and other resources.</a:t>
            </a:r>
          </a:p>
          <a:p>
            <a:pPr marL="457200" lvl="0" indent="-342900" rtl="0">
              <a:lnSpc>
                <a:spcPct val="120000"/>
              </a:lnSpc>
              <a:spcBef>
                <a:spcPts val="400"/>
              </a:spcBef>
              <a:spcAft>
                <a:spcPts val="0"/>
              </a:spcAft>
              <a:buClr>
                <a:srgbClr val="3F3F3F"/>
              </a:buClr>
              <a:buSzPct val="100000"/>
            </a:pPr>
            <a:r>
              <a:rPr lang="en" sz="1800">
                <a:solidFill>
                  <a:srgbClr val="3F3F3F"/>
                </a:solidFill>
              </a:rPr>
              <a:t>Aggressive e-mails or notes.</a:t>
            </a:r>
          </a:p>
          <a:p>
            <a:pPr marL="457200" lvl="0" indent="-342900" rtl="0">
              <a:lnSpc>
                <a:spcPct val="115000"/>
              </a:lnSpc>
              <a:spcBef>
                <a:spcPts val="0"/>
              </a:spcBef>
              <a:spcAft>
                <a:spcPts val="0"/>
              </a:spcAft>
              <a:buClr>
                <a:srgbClr val="3F3F3F"/>
              </a:buClr>
              <a:buSzPct val="100000"/>
            </a:pPr>
            <a:r>
              <a:rPr lang="en" sz="1800">
                <a:solidFill>
                  <a:srgbClr val="3F3F3F"/>
                </a:solidFill>
              </a:rPr>
              <a:t>Overt threats and aggression or violence.</a:t>
            </a:r>
          </a:p>
        </p:txBody>
      </p:sp>
      <p:pic>
        <p:nvPicPr>
          <p:cNvPr id="381" name="Shape 381"/>
          <p:cNvPicPr preferRelativeResize="0"/>
          <p:nvPr/>
        </p:nvPicPr>
        <p:blipFill>
          <a:blip r:embed="rId3">
            <a:alphaModFix/>
          </a:blip>
          <a:stretch>
            <a:fillRect/>
          </a:stretch>
        </p:blipFill>
        <p:spPr>
          <a:xfrm>
            <a:off x="523274" y="1379250"/>
            <a:ext cx="3041425" cy="2024986"/>
          </a:xfrm>
          <a:prstGeom prst="rect">
            <a:avLst/>
          </a:prstGeom>
          <a:noFill/>
          <a:ln>
            <a:noFill/>
          </a:ln>
        </p:spPr>
      </p:pic>
      <p:pic>
        <p:nvPicPr>
          <p:cNvPr id="382" name="Shape 382"/>
          <p:cNvPicPr preferRelativeResize="0"/>
          <p:nvPr/>
        </p:nvPicPr>
        <p:blipFill>
          <a:blip r:embed="rId4">
            <a:alphaModFix/>
          </a:blip>
          <a:stretch>
            <a:fillRect/>
          </a:stretch>
        </p:blipFill>
        <p:spPr>
          <a:xfrm>
            <a:off x="523275" y="3462824"/>
            <a:ext cx="3041424" cy="12250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Workplace Bullying vs </a:t>
            </a:r>
            <a:br>
              <a:rPr lang="en"/>
            </a:br>
            <a:r>
              <a:rPr lang="en"/>
              <a:t>Discrimination and Harassment</a:t>
            </a:r>
          </a:p>
        </p:txBody>
      </p:sp>
      <p:sp>
        <p:nvSpPr>
          <p:cNvPr id="388" name="Shape 388"/>
          <p:cNvSpPr txBox="1">
            <a:spLocks noGrp="1"/>
          </p:cNvSpPr>
          <p:nvPr>
            <p:ph type="body" idx="1"/>
          </p:nvPr>
        </p:nvSpPr>
        <p:spPr>
          <a:xfrm>
            <a:off x="200350" y="1308100"/>
            <a:ext cx="6772200" cy="3373200"/>
          </a:xfrm>
          <a:prstGeom prst="rect">
            <a:avLst/>
          </a:prstGeom>
        </p:spPr>
        <p:txBody>
          <a:bodyPr lIns="68575" tIns="68575" rIns="68575" bIns="68575" anchor="t" anchorCtr="0">
            <a:noAutofit/>
          </a:bodyPr>
          <a:lstStyle/>
          <a:p>
            <a:pPr marL="457200" lvl="0" indent="-342900" rtl="0">
              <a:lnSpc>
                <a:spcPct val="120000"/>
              </a:lnSpc>
              <a:spcBef>
                <a:spcPts val="0"/>
              </a:spcBef>
              <a:spcAft>
                <a:spcPts val="0"/>
              </a:spcAft>
              <a:buClr>
                <a:srgbClr val="3F3F3F"/>
              </a:buClr>
              <a:buSzPct val="100000"/>
            </a:pPr>
            <a:r>
              <a:rPr lang="en" sz="1800">
                <a:solidFill>
                  <a:srgbClr val="3F3F3F"/>
                </a:solidFill>
              </a:rPr>
              <a:t>Workplace bullying is inappropriate and unacceptable behavior, but it is not prohibited by any federal or state law.  </a:t>
            </a:r>
          </a:p>
          <a:p>
            <a:pPr marL="457200" lvl="0" indent="-342900" rtl="0">
              <a:lnSpc>
                <a:spcPct val="120000"/>
              </a:lnSpc>
              <a:spcBef>
                <a:spcPts val="400"/>
              </a:spcBef>
              <a:spcAft>
                <a:spcPts val="0"/>
              </a:spcAft>
              <a:buClr>
                <a:srgbClr val="3F3F3F"/>
              </a:buClr>
              <a:buSzPct val="100000"/>
            </a:pPr>
            <a:r>
              <a:rPr lang="en" sz="1800">
                <a:solidFill>
                  <a:srgbClr val="3F3F3F"/>
                </a:solidFill>
              </a:rPr>
              <a:t>Illegal discrimination and harassment covered by Title VII of the Civil Rights Act and under state fair employment laws pertain to discrimination and harassment based on protected group status such as age, race, gender, ethnic origin, disability and religion.  </a:t>
            </a:r>
          </a:p>
          <a:p>
            <a:pPr marL="457200" lvl="0" indent="-342900" rtl="0">
              <a:lnSpc>
                <a:spcPct val="120000"/>
              </a:lnSpc>
              <a:spcBef>
                <a:spcPts val="400"/>
              </a:spcBef>
              <a:spcAft>
                <a:spcPts val="0"/>
              </a:spcAft>
              <a:buClr>
                <a:srgbClr val="3F3F3F"/>
              </a:buClr>
              <a:buSzPct val="100000"/>
            </a:pPr>
            <a:r>
              <a:rPr lang="en" sz="1800">
                <a:solidFill>
                  <a:srgbClr val="3F3F3F"/>
                </a:solidFill>
              </a:rPr>
              <a:t>While workplace bullying may result in a hostile work environment, it is not the same illegal hostile work environment created by, for example, the employer allowing pornographic photos and objects in its workplace.</a:t>
            </a:r>
          </a:p>
        </p:txBody>
      </p:sp>
      <p:pic>
        <p:nvPicPr>
          <p:cNvPr id="389" name="Shape 389"/>
          <p:cNvPicPr preferRelativeResize="0"/>
          <p:nvPr/>
        </p:nvPicPr>
        <p:blipFill>
          <a:blip r:embed="rId3">
            <a:alphaModFix/>
          </a:blip>
          <a:stretch>
            <a:fillRect/>
          </a:stretch>
        </p:blipFill>
        <p:spPr>
          <a:xfrm>
            <a:off x="6856650" y="3117400"/>
            <a:ext cx="2211150" cy="1602725"/>
          </a:xfrm>
          <a:prstGeom prst="rect">
            <a:avLst/>
          </a:prstGeom>
          <a:noFill/>
          <a:ln>
            <a:noFill/>
          </a:ln>
        </p:spPr>
      </p:pic>
      <p:pic>
        <p:nvPicPr>
          <p:cNvPr id="390" name="Shape 390"/>
          <p:cNvPicPr preferRelativeResize="0"/>
          <p:nvPr/>
        </p:nvPicPr>
        <p:blipFill>
          <a:blip r:embed="rId4">
            <a:alphaModFix/>
          </a:blip>
          <a:stretch>
            <a:fillRect/>
          </a:stretch>
        </p:blipFill>
        <p:spPr>
          <a:xfrm>
            <a:off x="7092025" y="1371600"/>
            <a:ext cx="1732900" cy="1732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42900" y="445769"/>
            <a:ext cx="2400300" cy="1714500"/>
          </a:xfrm>
          <a:prstGeom prst="rect">
            <a:avLst/>
          </a:prstGeom>
        </p:spPr>
        <p:txBody>
          <a:bodyPr lIns="68575" tIns="68575" rIns="68575" bIns="68575" anchor="b" anchorCtr="0">
            <a:noAutofit/>
          </a:bodyPr>
          <a:lstStyle/>
          <a:p>
            <a:pPr lvl="0">
              <a:spcBef>
                <a:spcPts val="0"/>
              </a:spcBef>
              <a:buNone/>
            </a:pPr>
            <a:r>
              <a:rPr lang="en" sz="2800"/>
              <a:t>Workplace Bullying vs Discrimination or Harassment</a:t>
            </a:r>
          </a:p>
        </p:txBody>
      </p:sp>
      <p:sp>
        <p:nvSpPr>
          <p:cNvPr id="396" name="Shape 396"/>
          <p:cNvSpPr txBox="1">
            <a:spLocks noGrp="1"/>
          </p:cNvSpPr>
          <p:nvPr>
            <p:ph type="body" idx="1"/>
          </p:nvPr>
        </p:nvSpPr>
        <p:spPr>
          <a:xfrm>
            <a:off x="3409725" y="254275"/>
            <a:ext cx="5421000" cy="4600200"/>
          </a:xfrm>
          <a:prstGeom prst="rect">
            <a:avLst/>
          </a:prstGeom>
        </p:spPr>
        <p:txBody>
          <a:bodyPr lIns="68575" tIns="68575" rIns="68575" bIns="68575" anchor="ctr" anchorCtr="0">
            <a:noAutofit/>
          </a:bodyPr>
          <a:lstStyle/>
          <a:p>
            <a:pPr marL="0" lvl="0" indent="0" rtl="0">
              <a:lnSpc>
                <a:spcPct val="120000"/>
              </a:lnSpc>
              <a:spcBef>
                <a:spcPts val="400"/>
              </a:spcBef>
              <a:spcAft>
                <a:spcPts val="0"/>
              </a:spcAft>
              <a:buNone/>
            </a:pPr>
            <a:r>
              <a:rPr lang="en" sz="1800" b="1">
                <a:solidFill>
                  <a:srgbClr val="3F3F3F"/>
                </a:solidFill>
              </a:rPr>
              <a:t>Example 1:</a:t>
            </a:r>
            <a:r>
              <a:rPr lang="en" sz="1800">
                <a:solidFill>
                  <a:srgbClr val="3F3F3F"/>
                </a:solidFill>
              </a:rPr>
              <a:t> </a:t>
            </a:r>
          </a:p>
          <a:p>
            <a:pPr marL="0" lvl="0" indent="-69850">
              <a:lnSpc>
                <a:spcPct val="120000"/>
              </a:lnSpc>
              <a:spcBef>
                <a:spcPts val="400"/>
              </a:spcBef>
              <a:spcAft>
                <a:spcPts val="0"/>
              </a:spcAft>
              <a:buClr>
                <a:schemeClr val="dk1"/>
              </a:buClr>
              <a:buSzPct val="61111"/>
              <a:buFont typeface="Arial"/>
              <a:buNone/>
            </a:pPr>
            <a:r>
              <a:rPr lang="en" sz="1800">
                <a:solidFill>
                  <a:srgbClr val="3F3F3F"/>
                </a:solidFill>
              </a:rPr>
              <a:t>John Smith, production line manager, calls Mary Adams, one of his assembly line workers, “sweetie pie” in a group meeting in front of her co-workers. Most of her co-workers are men. He continues, saying that she makes lots of mistakes and is slower than everyone else, but she looks really cute in her work overalls and hard hat. He calls her into his office after the meeting and says if she will go out with him, he will give her a desk job to get her off the assembly line.</a:t>
            </a:r>
          </a:p>
          <a:p>
            <a:pPr marL="0" lvl="0" indent="0" rtl="0">
              <a:lnSpc>
                <a:spcPct val="120000"/>
              </a:lnSpc>
              <a:spcBef>
                <a:spcPts val="400"/>
              </a:spcBef>
              <a:spcAft>
                <a:spcPts val="0"/>
              </a:spcAft>
              <a:buNone/>
            </a:pPr>
            <a:endParaRPr sz="1800">
              <a:solidFill>
                <a:srgbClr val="3F3F3F"/>
              </a:solidFill>
            </a:endParaRPr>
          </a:p>
          <a:p>
            <a:pPr marL="0" lvl="0" indent="0" rtl="0">
              <a:lnSpc>
                <a:spcPct val="120000"/>
              </a:lnSpc>
              <a:spcBef>
                <a:spcPts val="400"/>
              </a:spcBef>
              <a:spcAft>
                <a:spcPts val="0"/>
              </a:spcAft>
              <a:buNone/>
            </a:pPr>
            <a:r>
              <a:rPr lang="en" sz="1800">
                <a:solidFill>
                  <a:srgbClr val="3F3F3F"/>
                </a:solidFill>
              </a:rPr>
              <a:t>Is this workplace bullying or illegal discrimination and harassment?</a:t>
            </a:r>
          </a:p>
        </p:txBody>
      </p:sp>
      <p:sp>
        <p:nvSpPr>
          <p:cNvPr id="397" name="Shape 397"/>
          <p:cNvSpPr txBox="1">
            <a:spLocks noGrp="1"/>
          </p:cNvSpPr>
          <p:nvPr>
            <p:ph type="body" idx="2"/>
          </p:nvPr>
        </p:nvSpPr>
        <p:spPr>
          <a:xfrm>
            <a:off x="342900" y="2194560"/>
            <a:ext cx="2400300" cy="2534400"/>
          </a:xfrm>
          <a:prstGeom prst="rect">
            <a:avLst/>
          </a:prstGeom>
        </p:spPr>
        <p:txBody>
          <a:bodyPr lIns="68575" tIns="68575" rIns="68575" bIns="68575" anchor="t" anchorCtr="0">
            <a:noAutofit/>
          </a:bodyPr>
          <a:lstStyle/>
          <a:p>
            <a:pPr lvl="0">
              <a:spcBef>
                <a:spcPts val="0"/>
              </a:spcBef>
              <a:buNone/>
            </a:pPr>
            <a:r>
              <a:rPr lang="en" sz="1600" b="1"/>
              <a:t>QUIZ:</a:t>
            </a:r>
          </a:p>
          <a:p>
            <a:pPr lvl="0">
              <a:spcBef>
                <a:spcPts val="0"/>
              </a:spcBef>
              <a:buNone/>
            </a:pPr>
            <a:r>
              <a:rPr lang="en" sz="1600"/>
              <a:t>For each of the following, state whether the behavior is workplace bullying or illegal discrimination or harassment.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42900" y="445769"/>
            <a:ext cx="2400300" cy="1714500"/>
          </a:xfrm>
          <a:prstGeom prst="rect">
            <a:avLst/>
          </a:prstGeom>
        </p:spPr>
        <p:txBody>
          <a:bodyPr lIns="68575" tIns="68575" rIns="68575" bIns="68575" anchor="b" anchorCtr="0">
            <a:noAutofit/>
          </a:bodyPr>
          <a:lstStyle/>
          <a:p>
            <a:pPr lvl="0" rtl="0">
              <a:spcBef>
                <a:spcPts val="0"/>
              </a:spcBef>
              <a:buNone/>
            </a:pPr>
            <a:r>
              <a:rPr lang="en" sz="2800"/>
              <a:t>Workplace Bullying vs Discrimination or Harassment</a:t>
            </a:r>
          </a:p>
        </p:txBody>
      </p:sp>
      <p:sp>
        <p:nvSpPr>
          <p:cNvPr id="403" name="Shape 403"/>
          <p:cNvSpPr txBox="1">
            <a:spLocks noGrp="1"/>
          </p:cNvSpPr>
          <p:nvPr>
            <p:ph type="body" idx="1"/>
          </p:nvPr>
        </p:nvSpPr>
        <p:spPr>
          <a:xfrm>
            <a:off x="3409725" y="254275"/>
            <a:ext cx="5421000" cy="4600200"/>
          </a:xfrm>
          <a:prstGeom prst="rect">
            <a:avLst/>
          </a:prstGeom>
        </p:spPr>
        <p:txBody>
          <a:bodyPr lIns="68575" tIns="68575" rIns="68575" bIns="68575" anchor="ctr" anchorCtr="0">
            <a:noAutofit/>
          </a:bodyPr>
          <a:lstStyle/>
          <a:p>
            <a:pPr marL="0" lvl="0" indent="0" rtl="0">
              <a:lnSpc>
                <a:spcPct val="120000"/>
              </a:lnSpc>
              <a:spcBef>
                <a:spcPts val="400"/>
              </a:spcBef>
              <a:spcAft>
                <a:spcPts val="0"/>
              </a:spcAft>
              <a:buNone/>
            </a:pPr>
            <a:r>
              <a:rPr lang="en" sz="1800" b="1">
                <a:solidFill>
                  <a:srgbClr val="3F3F3F"/>
                </a:solidFill>
              </a:rPr>
              <a:t>Example 2:</a:t>
            </a:r>
            <a:r>
              <a:rPr lang="en" sz="1800">
                <a:solidFill>
                  <a:srgbClr val="3F3F3F"/>
                </a:solidFill>
              </a:rPr>
              <a:t> </a:t>
            </a:r>
          </a:p>
          <a:p>
            <a:pPr marL="0" lvl="0" indent="0" rtl="0">
              <a:lnSpc>
                <a:spcPct val="120000"/>
              </a:lnSpc>
              <a:spcBef>
                <a:spcPts val="400"/>
              </a:spcBef>
              <a:spcAft>
                <a:spcPts val="0"/>
              </a:spcAft>
              <a:buNone/>
            </a:pPr>
            <a:r>
              <a:rPr lang="en" sz="1800">
                <a:solidFill>
                  <a:srgbClr val="3F3F3F"/>
                </a:solidFill>
              </a:rPr>
              <a:t>Joan Downing yells and curses at her co-worker, Paul Jones, who has a cubicle next to hers. She makes fun of his new haircut and the way he walks. She constantly criticizes his work performance and gossips to other employees about the phone conversations between Paul and his girlfriend. </a:t>
            </a:r>
          </a:p>
          <a:p>
            <a:pPr marL="0" lvl="0" indent="0" rtl="0">
              <a:lnSpc>
                <a:spcPct val="120000"/>
              </a:lnSpc>
              <a:spcBef>
                <a:spcPts val="400"/>
              </a:spcBef>
              <a:spcAft>
                <a:spcPts val="0"/>
              </a:spcAft>
              <a:buNone/>
            </a:pPr>
            <a:endParaRPr sz="1800">
              <a:solidFill>
                <a:srgbClr val="3F3F3F"/>
              </a:solidFill>
            </a:endParaRPr>
          </a:p>
          <a:p>
            <a:pPr marL="0" lvl="0" indent="0" rtl="0">
              <a:lnSpc>
                <a:spcPct val="120000"/>
              </a:lnSpc>
              <a:spcBef>
                <a:spcPts val="400"/>
              </a:spcBef>
              <a:spcAft>
                <a:spcPts val="0"/>
              </a:spcAft>
              <a:buNone/>
            </a:pPr>
            <a:r>
              <a:rPr lang="en" sz="1800">
                <a:solidFill>
                  <a:srgbClr val="3F3F3F"/>
                </a:solidFill>
              </a:rPr>
              <a:t>Is this workplace bullying or illegal discrimination and harassment?</a:t>
            </a:r>
          </a:p>
        </p:txBody>
      </p:sp>
      <p:sp>
        <p:nvSpPr>
          <p:cNvPr id="404" name="Shape 404"/>
          <p:cNvSpPr txBox="1">
            <a:spLocks noGrp="1"/>
          </p:cNvSpPr>
          <p:nvPr>
            <p:ph type="body" idx="2"/>
          </p:nvPr>
        </p:nvSpPr>
        <p:spPr>
          <a:xfrm>
            <a:off x="342900" y="2194560"/>
            <a:ext cx="2400300" cy="2534400"/>
          </a:xfrm>
          <a:prstGeom prst="rect">
            <a:avLst/>
          </a:prstGeom>
        </p:spPr>
        <p:txBody>
          <a:bodyPr lIns="68575" tIns="68575" rIns="68575" bIns="68575" anchor="t" anchorCtr="0">
            <a:noAutofit/>
          </a:bodyPr>
          <a:lstStyle/>
          <a:p>
            <a:pPr lvl="0" rtl="0">
              <a:spcBef>
                <a:spcPts val="0"/>
              </a:spcBef>
              <a:buNone/>
            </a:pPr>
            <a:r>
              <a:rPr lang="en" sz="1600" b="1"/>
              <a:t>QUIZ:</a:t>
            </a:r>
          </a:p>
          <a:p>
            <a:pPr lvl="0" rtl="0">
              <a:spcBef>
                <a:spcPts val="0"/>
              </a:spcBef>
              <a:buNone/>
            </a:pPr>
            <a:r>
              <a:rPr lang="en" sz="1600"/>
              <a:t>For each of the following, state whether the behavior is workplace bullying or illegal discrimination or harassment.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42900" y="445769"/>
            <a:ext cx="2400300" cy="1714500"/>
          </a:xfrm>
          <a:prstGeom prst="rect">
            <a:avLst/>
          </a:prstGeom>
        </p:spPr>
        <p:txBody>
          <a:bodyPr lIns="68575" tIns="68575" rIns="68575" bIns="68575" anchor="b" anchorCtr="0">
            <a:noAutofit/>
          </a:bodyPr>
          <a:lstStyle/>
          <a:p>
            <a:pPr lvl="0" rtl="0">
              <a:spcBef>
                <a:spcPts val="0"/>
              </a:spcBef>
              <a:buNone/>
            </a:pPr>
            <a:r>
              <a:rPr lang="en" sz="2800"/>
              <a:t>Workplace Bullying vs Discrimination or Harassment</a:t>
            </a:r>
          </a:p>
        </p:txBody>
      </p:sp>
      <p:sp>
        <p:nvSpPr>
          <p:cNvPr id="410" name="Shape 410"/>
          <p:cNvSpPr txBox="1">
            <a:spLocks noGrp="1"/>
          </p:cNvSpPr>
          <p:nvPr>
            <p:ph type="body" idx="1"/>
          </p:nvPr>
        </p:nvSpPr>
        <p:spPr>
          <a:xfrm>
            <a:off x="3409725" y="254275"/>
            <a:ext cx="5421000" cy="4600200"/>
          </a:xfrm>
          <a:prstGeom prst="rect">
            <a:avLst/>
          </a:prstGeom>
        </p:spPr>
        <p:txBody>
          <a:bodyPr lIns="68575" tIns="68575" rIns="68575" bIns="68575" anchor="ctr" anchorCtr="0">
            <a:noAutofit/>
          </a:bodyPr>
          <a:lstStyle/>
          <a:p>
            <a:pPr marL="0" lvl="0" indent="0" rtl="0">
              <a:lnSpc>
                <a:spcPct val="120000"/>
              </a:lnSpc>
              <a:spcBef>
                <a:spcPts val="400"/>
              </a:spcBef>
              <a:spcAft>
                <a:spcPts val="0"/>
              </a:spcAft>
              <a:buNone/>
            </a:pPr>
            <a:r>
              <a:rPr lang="en" sz="1800" b="1">
                <a:solidFill>
                  <a:srgbClr val="3F3F3F"/>
                </a:solidFill>
              </a:rPr>
              <a:t>Example 3:</a:t>
            </a:r>
            <a:r>
              <a:rPr lang="en" sz="1800">
                <a:solidFill>
                  <a:srgbClr val="3F3F3F"/>
                </a:solidFill>
              </a:rPr>
              <a:t> </a:t>
            </a:r>
          </a:p>
          <a:p>
            <a:pPr marL="0" lvl="0" indent="0" rtl="0">
              <a:lnSpc>
                <a:spcPct val="120000"/>
              </a:lnSpc>
              <a:spcBef>
                <a:spcPts val="400"/>
              </a:spcBef>
              <a:spcAft>
                <a:spcPts val="0"/>
              </a:spcAft>
              <a:buNone/>
            </a:pPr>
            <a:r>
              <a:rPr lang="en" sz="1800">
                <a:solidFill>
                  <a:srgbClr val="3F3F3F"/>
                </a:solidFill>
              </a:rPr>
              <a:t>Kurt Brown, who manages the accounting department, sends nasty email messages to his employee, Peter Marks. He blames him for the backlog in the department and threatens to demote or fire him if the department does not meet its goals. He glares at him and makes fun of questions Peter asks in staff meetings. </a:t>
            </a:r>
          </a:p>
          <a:p>
            <a:pPr marL="0" lvl="0" indent="0" rtl="0">
              <a:lnSpc>
                <a:spcPct val="120000"/>
              </a:lnSpc>
              <a:spcBef>
                <a:spcPts val="400"/>
              </a:spcBef>
              <a:spcAft>
                <a:spcPts val="0"/>
              </a:spcAft>
              <a:buNone/>
            </a:pPr>
            <a:endParaRPr sz="1800">
              <a:solidFill>
                <a:srgbClr val="3F3F3F"/>
              </a:solidFill>
            </a:endParaRPr>
          </a:p>
          <a:p>
            <a:pPr marL="0" lvl="0" indent="0" rtl="0">
              <a:lnSpc>
                <a:spcPct val="120000"/>
              </a:lnSpc>
              <a:spcBef>
                <a:spcPts val="400"/>
              </a:spcBef>
              <a:spcAft>
                <a:spcPts val="0"/>
              </a:spcAft>
              <a:buNone/>
            </a:pPr>
            <a:r>
              <a:rPr lang="en" sz="1800">
                <a:solidFill>
                  <a:srgbClr val="3F3F3F"/>
                </a:solidFill>
              </a:rPr>
              <a:t>Is this workplace bullying or illegal discrimination and harassment?</a:t>
            </a:r>
          </a:p>
        </p:txBody>
      </p:sp>
      <p:sp>
        <p:nvSpPr>
          <p:cNvPr id="411" name="Shape 411"/>
          <p:cNvSpPr txBox="1">
            <a:spLocks noGrp="1"/>
          </p:cNvSpPr>
          <p:nvPr>
            <p:ph type="body" idx="2"/>
          </p:nvPr>
        </p:nvSpPr>
        <p:spPr>
          <a:xfrm>
            <a:off x="342900" y="2194560"/>
            <a:ext cx="2400300" cy="2534400"/>
          </a:xfrm>
          <a:prstGeom prst="rect">
            <a:avLst/>
          </a:prstGeom>
        </p:spPr>
        <p:txBody>
          <a:bodyPr lIns="68575" tIns="68575" rIns="68575" bIns="68575" anchor="t" anchorCtr="0">
            <a:noAutofit/>
          </a:bodyPr>
          <a:lstStyle/>
          <a:p>
            <a:pPr lvl="0" rtl="0">
              <a:spcBef>
                <a:spcPts val="0"/>
              </a:spcBef>
              <a:buNone/>
            </a:pPr>
            <a:r>
              <a:rPr lang="en" sz="1600" b="1"/>
              <a:t>QUIZ:</a:t>
            </a:r>
          </a:p>
          <a:p>
            <a:pPr lvl="0" rtl="0">
              <a:spcBef>
                <a:spcPts val="0"/>
              </a:spcBef>
              <a:buNone/>
            </a:pPr>
            <a:r>
              <a:rPr lang="en" sz="1600"/>
              <a:t>For each of the following, state whether the behavior is workplace bullying or illegal discrimination or harassment.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Confronting Workplace Bullying</a:t>
            </a:r>
          </a:p>
        </p:txBody>
      </p:sp>
      <p:sp>
        <p:nvSpPr>
          <p:cNvPr id="417" name="Shape 417"/>
          <p:cNvSpPr txBox="1">
            <a:spLocks noGrp="1"/>
          </p:cNvSpPr>
          <p:nvPr>
            <p:ph type="body" idx="1"/>
          </p:nvPr>
        </p:nvSpPr>
        <p:spPr>
          <a:xfrm>
            <a:off x="4367050" y="1308100"/>
            <a:ext cx="4514100" cy="3442500"/>
          </a:xfrm>
          <a:prstGeom prst="rect">
            <a:avLst/>
          </a:prstGeom>
        </p:spPr>
        <p:txBody>
          <a:bodyPr lIns="68575" tIns="68575" rIns="68575" bIns="68575" anchor="t" anchorCtr="0">
            <a:noAutofit/>
          </a:bodyPr>
          <a:lstStyle/>
          <a:p>
            <a:pPr marL="0" lvl="0" indent="-69850" rtl="0">
              <a:lnSpc>
                <a:spcPct val="120000"/>
              </a:lnSpc>
              <a:spcBef>
                <a:spcPts val="0"/>
              </a:spcBef>
              <a:spcAft>
                <a:spcPts val="0"/>
              </a:spcAft>
              <a:buClr>
                <a:srgbClr val="000000"/>
              </a:buClr>
              <a:buSzPct val="61111"/>
              <a:buFont typeface="Arial"/>
              <a:buNone/>
            </a:pPr>
            <a:r>
              <a:rPr lang="en" sz="1800">
                <a:solidFill>
                  <a:srgbClr val="3F3F3F"/>
                </a:solidFill>
              </a:rPr>
              <a:t>Employers must confront and stop workplace bullying because of significant effects and damage to both employees and to the company:</a:t>
            </a:r>
          </a:p>
          <a:p>
            <a:pPr marL="3429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Employees suffering from significant physical and emotional problems, including anxiety, depression, gastrointestinal disorders, headaches, insomnia, cardiovascular disease, poor concentration, substance abuse and lowered self-esteem.</a:t>
            </a:r>
          </a:p>
        </p:txBody>
      </p:sp>
      <p:pic>
        <p:nvPicPr>
          <p:cNvPr id="418" name="Shape 418"/>
          <p:cNvPicPr preferRelativeResize="0"/>
          <p:nvPr/>
        </p:nvPicPr>
        <p:blipFill>
          <a:blip r:embed="rId3">
            <a:alphaModFix/>
          </a:blip>
          <a:stretch>
            <a:fillRect/>
          </a:stretch>
        </p:blipFill>
        <p:spPr>
          <a:xfrm>
            <a:off x="438775" y="1800247"/>
            <a:ext cx="3775225" cy="24921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Confronting Workplace Bullying</a:t>
            </a:r>
          </a:p>
        </p:txBody>
      </p:sp>
      <p:sp>
        <p:nvSpPr>
          <p:cNvPr id="424" name="Shape 424"/>
          <p:cNvSpPr txBox="1">
            <a:spLocks noGrp="1"/>
          </p:cNvSpPr>
          <p:nvPr>
            <p:ph type="body" idx="1"/>
          </p:nvPr>
        </p:nvSpPr>
        <p:spPr>
          <a:xfrm>
            <a:off x="490175" y="1384300"/>
            <a:ext cx="4932900" cy="3246000"/>
          </a:xfrm>
          <a:prstGeom prst="rect">
            <a:avLst/>
          </a:prstGeom>
        </p:spPr>
        <p:txBody>
          <a:bodyPr lIns="68575" tIns="68575" rIns="68575" bIns="68575" anchor="t" anchorCtr="0">
            <a:noAutofit/>
          </a:bodyPr>
          <a:lstStyle/>
          <a:p>
            <a:pPr marL="4572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Costs to the employer include turnover, higher healthcare costs, low productivity, absenteeism, low morale and retaliation that may reach levels of aggressive and violent behavior.</a:t>
            </a:r>
          </a:p>
          <a:p>
            <a:pPr marL="457200" lvl="0" indent="-342900" rtl="0">
              <a:lnSpc>
                <a:spcPct val="115000"/>
              </a:lnSpc>
              <a:spcBef>
                <a:spcPts val="0"/>
              </a:spcBef>
              <a:spcAft>
                <a:spcPts val="0"/>
              </a:spcAft>
              <a:buClr>
                <a:srgbClr val="3F3F3F"/>
              </a:buClr>
              <a:buSzPct val="100000"/>
              <a:buFont typeface="Arial"/>
              <a:buChar char="●"/>
            </a:pPr>
            <a:r>
              <a:rPr lang="en" sz="1800">
                <a:solidFill>
                  <a:srgbClr val="3F3F3F"/>
                </a:solidFill>
              </a:rPr>
              <a:t>Above all, tolerating workplace bullying makes it impossible for employers to reach the goal of treating all employees with respect and dignity.</a:t>
            </a:r>
          </a:p>
        </p:txBody>
      </p:sp>
      <p:pic>
        <p:nvPicPr>
          <p:cNvPr id="425" name="Shape 425"/>
          <p:cNvPicPr preferRelativeResize="0"/>
          <p:nvPr/>
        </p:nvPicPr>
        <p:blipFill rotWithShape="1">
          <a:blip r:embed="rId3">
            <a:alphaModFix/>
          </a:blip>
          <a:srcRect l="35729" r="4810"/>
          <a:stretch/>
        </p:blipFill>
        <p:spPr>
          <a:xfrm>
            <a:off x="5784550" y="1446950"/>
            <a:ext cx="2771250" cy="31070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Confronting Workplace Bullying</a:t>
            </a:r>
          </a:p>
        </p:txBody>
      </p:sp>
      <p:sp>
        <p:nvSpPr>
          <p:cNvPr id="431" name="Shape 431"/>
          <p:cNvSpPr txBox="1">
            <a:spLocks noGrp="1"/>
          </p:cNvSpPr>
          <p:nvPr>
            <p:ph type="body" idx="1"/>
          </p:nvPr>
        </p:nvSpPr>
        <p:spPr>
          <a:xfrm>
            <a:off x="3259475" y="1384300"/>
            <a:ext cx="5617800" cy="3308400"/>
          </a:xfrm>
          <a:prstGeom prst="rect">
            <a:avLst/>
          </a:prstGeom>
        </p:spPr>
        <p:txBody>
          <a:bodyPr lIns="68575" tIns="68575" rIns="68575" bIns="68575" anchor="t" anchorCtr="0">
            <a:noAutofit/>
          </a:bodyPr>
          <a:lstStyle/>
          <a:p>
            <a:pPr marL="457200" lvl="0" indent="-342900" rtl="0">
              <a:lnSpc>
                <a:spcPct val="120000"/>
              </a:lnSpc>
              <a:spcBef>
                <a:spcPts val="0"/>
              </a:spcBef>
              <a:spcAft>
                <a:spcPts val="0"/>
              </a:spcAft>
              <a:buClr>
                <a:srgbClr val="3F3F3F"/>
              </a:buClr>
              <a:buSzPct val="100000"/>
              <a:buFont typeface="Arial"/>
              <a:buChar char="●"/>
            </a:pPr>
            <a:r>
              <a:rPr lang="en" sz="1800">
                <a:solidFill>
                  <a:srgbClr val="3F3F3F"/>
                </a:solidFill>
              </a:rPr>
              <a:t>There is no specific federal or state anti-bullying legislation in the United States, but that does not mean that employers may not be held liable for tolerating bullying in their workplaces.</a:t>
            </a:r>
          </a:p>
          <a:p>
            <a:pPr marL="457200" lvl="0" indent="-342900" rtl="0">
              <a:lnSpc>
                <a:spcPct val="115000"/>
              </a:lnSpc>
              <a:spcBef>
                <a:spcPts val="0"/>
              </a:spcBef>
              <a:spcAft>
                <a:spcPts val="0"/>
              </a:spcAft>
              <a:buClr>
                <a:srgbClr val="3F3F3F"/>
              </a:buClr>
              <a:buSzPct val="100000"/>
              <a:buFont typeface="Arial"/>
              <a:buChar char="●"/>
            </a:pPr>
            <a:r>
              <a:rPr lang="en" sz="1800">
                <a:solidFill>
                  <a:srgbClr val="3F3F3F"/>
                </a:solidFill>
              </a:rPr>
              <a:t>If the offending behavior is pervasive enough to be considered threatening, intimidating or creating an environment full of hostility, there is potential for a claim of constructive discharge, intentional infliction of emotional distress or relating the bullying to protected class discrimination.</a:t>
            </a:r>
          </a:p>
        </p:txBody>
      </p:sp>
      <p:pic>
        <p:nvPicPr>
          <p:cNvPr id="432" name="Shape 432"/>
          <p:cNvPicPr preferRelativeResize="0"/>
          <p:nvPr/>
        </p:nvPicPr>
        <p:blipFill>
          <a:blip r:embed="rId3">
            <a:alphaModFix/>
          </a:blip>
          <a:stretch>
            <a:fillRect/>
          </a:stretch>
        </p:blipFill>
        <p:spPr>
          <a:xfrm>
            <a:off x="380999" y="1447800"/>
            <a:ext cx="2844149" cy="305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52400" y="1524000"/>
            <a:ext cx="2821975" cy="2821975"/>
          </a:xfrm>
          <a:prstGeom prst="rect">
            <a:avLst/>
          </a:prstGeom>
          <a:noFill/>
          <a:ln>
            <a:noFill/>
          </a:ln>
        </p:spPr>
      </p:pic>
      <p:sp>
        <p:nvSpPr>
          <p:cNvPr id="121" name="Shape 121"/>
          <p:cNvSpPr txBox="1">
            <a:spLocks noGrp="1"/>
          </p:cNvSpPr>
          <p:nvPr>
            <p:ph type="title"/>
          </p:nvPr>
        </p:nvSpPr>
        <p:spPr>
          <a:xfrm>
            <a:off x="174150" y="214950"/>
            <a:ext cx="8795700" cy="1088100"/>
          </a:xfrm>
          <a:prstGeom prst="rect">
            <a:avLst/>
          </a:prstGeom>
        </p:spPr>
        <p:txBody>
          <a:bodyPr lIns="68575" tIns="68575" rIns="68575" bIns="68575" anchor="b" anchorCtr="0">
            <a:noAutofit/>
          </a:bodyPr>
          <a:lstStyle/>
          <a:p>
            <a:pPr lvl="0" rtl="0">
              <a:spcBef>
                <a:spcPts val="0"/>
              </a:spcBef>
              <a:buNone/>
            </a:pPr>
            <a:r>
              <a:rPr lang="en"/>
              <a:t> </a:t>
            </a:r>
            <a:r>
              <a:rPr lang="en" sz="4400"/>
              <a:t>Equal Employment Opportunity (EEO)</a:t>
            </a:r>
          </a:p>
        </p:txBody>
      </p:sp>
      <p:sp>
        <p:nvSpPr>
          <p:cNvPr id="122" name="Shape 122"/>
          <p:cNvSpPr txBox="1">
            <a:spLocks noGrp="1"/>
          </p:cNvSpPr>
          <p:nvPr>
            <p:ph type="body" idx="1"/>
          </p:nvPr>
        </p:nvSpPr>
        <p:spPr>
          <a:xfrm>
            <a:off x="3202975" y="1460500"/>
            <a:ext cx="5601900" cy="2753700"/>
          </a:xfrm>
          <a:prstGeom prst="rect">
            <a:avLst/>
          </a:prstGeom>
        </p:spPr>
        <p:txBody>
          <a:bodyPr lIns="68575" tIns="68575" rIns="68575" bIns="68575" anchor="t" anchorCtr="0">
            <a:noAutofit/>
          </a:bodyPr>
          <a:lstStyle/>
          <a:p>
            <a:pPr marL="457200" lvl="0" indent="-393700" rtl="0">
              <a:spcBef>
                <a:spcPts val="0"/>
              </a:spcBef>
              <a:buSzPct val="100000"/>
            </a:pPr>
            <a:r>
              <a:rPr lang="en" sz="2600"/>
              <a:t>It is also illegal to discriminate against a person because the person complained about discrimination, filed a charge, or participated in an employment discrimination investigation or lawsuit.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a:t>Confronting Workplace Bullying</a:t>
            </a:r>
          </a:p>
        </p:txBody>
      </p:sp>
      <p:sp>
        <p:nvSpPr>
          <p:cNvPr id="438" name="Shape 438"/>
          <p:cNvSpPr txBox="1">
            <a:spLocks noGrp="1"/>
          </p:cNvSpPr>
          <p:nvPr>
            <p:ph type="body" idx="1"/>
          </p:nvPr>
        </p:nvSpPr>
        <p:spPr>
          <a:xfrm>
            <a:off x="337775" y="1460500"/>
            <a:ext cx="5499600" cy="2862300"/>
          </a:xfrm>
          <a:prstGeom prst="rect">
            <a:avLst/>
          </a:prstGeom>
        </p:spPr>
        <p:txBody>
          <a:bodyPr lIns="68575" tIns="68575" rIns="68575" bIns="68575" anchor="t" anchorCtr="0">
            <a:noAutofit/>
          </a:bodyPr>
          <a:lstStyle/>
          <a:p>
            <a:pPr marL="342900" lvl="0" indent="-342900" rtl="0">
              <a:lnSpc>
                <a:spcPct val="120000"/>
              </a:lnSpc>
              <a:spcBef>
                <a:spcPts val="0"/>
              </a:spcBef>
              <a:spcAft>
                <a:spcPts val="0"/>
              </a:spcAft>
              <a:buClr>
                <a:srgbClr val="000000"/>
              </a:buClr>
              <a:buNone/>
            </a:pPr>
            <a:r>
              <a:rPr lang="en" sz="1800">
                <a:solidFill>
                  <a:srgbClr val="3F3F3F"/>
                </a:solidFill>
              </a:rPr>
              <a:t>To confront and stop workplace bullying:</a:t>
            </a:r>
          </a:p>
          <a:p>
            <a:pPr marL="3429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Establish an anti-bullying policy that explains what bullying is and that it is unacceptable behavior.</a:t>
            </a:r>
          </a:p>
          <a:p>
            <a:pPr marL="3429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Train managers and all other employees on the policy.</a:t>
            </a:r>
          </a:p>
          <a:p>
            <a:pPr marL="342900" lvl="0" indent="-342900" rtl="0">
              <a:lnSpc>
                <a:spcPct val="120000"/>
              </a:lnSpc>
              <a:spcBef>
                <a:spcPts val="400"/>
              </a:spcBef>
              <a:spcAft>
                <a:spcPts val="0"/>
              </a:spcAft>
              <a:buClr>
                <a:srgbClr val="3F3F3F"/>
              </a:buClr>
              <a:buSzPct val="100000"/>
              <a:buFont typeface="Arial"/>
              <a:buChar char="●"/>
            </a:pPr>
            <a:r>
              <a:rPr lang="en" sz="1800">
                <a:solidFill>
                  <a:srgbClr val="3F3F3F"/>
                </a:solidFill>
              </a:rPr>
              <a:t>Establish processes for reporting, investigating and resolving complaints.</a:t>
            </a:r>
          </a:p>
          <a:p>
            <a:pPr marL="342900" lvl="0" indent="-342900" rtl="0">
              <a:lnSpc>
                <a:spcPct val="115000"/>
              </a:lnSpc>
              <a:spcBef>
                <a:spcPts val="0"/>
              </a:spcBef>
              <a:spcAft>
                <a:spcPts val="0"/>
              </a:spcAft>
              <a:buClr>
                <a:srgbClr val="3F3F3F"/>
              </a:buClr>
              <a:buSzPct val="100000"/>
              <a:buFont typeface="Arial"/>
              <a:buChar char="●"/>
            </a:pPr>
            <a:r>
              <a:rPr lang="en" sz="1800">
                <a:solidFill>
                  <a:srgbClr val="3F3F3F"/>
                </a:solidFill>
              </a:rPr>
              <a:t>Conduct periodic employee attitude surveys to determine if workplace bullying is not being reported.</a:t>
            </a:r>
          </a:p>
        </p:txBody>
      </p:sp>
      <p:pic>
        <p:nvPicPr>
          <p:cNvPr id="439" name="Shape 439"/>
          <p:cNvPicPr preferRelativeResize="0"/>
          <p:nvPr/>
        </p:nvPicPr>
        <p:blipFill>
          <a:blip r:embed="rId3">
            <a:alphaModFix/>
          </a:blip>
          <a:stretch>
            <a:fillRect/>
          </a:stretch>
        </p:blipFill>
        <p:spPr>
          <a:xfrm>
            <a:off x="6224900" y="1333224"/>
            <a:ext cx="2337524" cy="1785425"/>
          </a:xfrm>
          <a:prstGeom prst="rect">
            <a:avLst/>
          </a:prstGeom>
          <a:noFill/>
          <a:ln>
            <a:noFill/>
          </a:ln>
        </p:spPr>
      </p:pic>
      <p:pic>
        <p:nvPicPr>
          <p:cNvPr id="440" name="Shape 440"/>
          <p:cNvPicPr preferRelativeResize="0"/>
          <p:nvPr/>
        </p:nvPicPr>
        <p:blipFill>
          <a:blip r:embed="rId4">
            <a:alphaModFix/>
          </a:blip>
          <a:stretch>
            <a:fillRect/>
          </a:stretch>
        </p:blipFill>
        <p:spPr>
          <a:xfrm>
            <a:off x="6224900" y="3145174"/>
            <a:ext cx="2337524" cy="1565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US" dirty="0"/>
              <a:t>Isolation </a:t>
            </a:r>
            <a:r>
              <a:rPr lang="en" dirty="0"/>
              <a:t>Workplace </a:t>
            </a:r>
          </a:p>
        </p:txBody>
      </p:sp>
      <p:sp>
        <p:nvSpPr>
          <p:cNvPr id="446" name="Shape 446"/>
          <p:cNvSpPr txBox="1"/>
          <p:nvPr/>
        </p:nvSpPr>
        <p:spPr>
          <a:xfrm>
            <a:off x="822959" y="1371235"/>
            <a:ext cx="3749041" cy="3178500"/>
          </a:xfrm>
          <a:prstGeom prst="rect">
            <a:avLst/>
          </a:prstGeom>
          <a:noFill/>
          <a:ln>
            <a:noFill/>
          </a:ln>
        </p:spPr>
        <p:txBody>
          <a:bodyPr lIns="91425" tIns="91425" rIns="91425" bIns="91425" anchor="t" anchorCtr="0">
            <a:noAutofit/>
          </a:bodyPr>
          <a:lstStyle/>
          <a:p>
            <a:pPr lvl="0" rtl="0">
              <a:spcBef>
                <a:spcPts val="0"/>
              </a:spcBef>
              <a:buNone/>
            </a:pPr>
            <a:r>
              <a:rPr lang="en-US" sz="2200" dirty="0">
                <a:solidFill>
                  <a:srgbClr val="3F3F3F"/>
                </a:solidFill>
                <a:latin typeface="Calibri"/>
                <a:ea typeface="Calibri"/>
                <a:cs typeface="Calibri"/>
                <a:sym typeface="Calibri"/>
              </a:rPr>
              <a:t>Manager says hello to one group</a:t>
            </a:r>
          </a:p>
          <a:p>
            <a:pPr lvl="0" rtl="0">
              <a:spcBef>
                <a:spcPts val="0"/>
              </a:spcBef>
              <a:buNone/>
            </a:pPr>
            <a:r>
              <a:rPr lang="en-US" sz="2200" dirty="0">
                <a:solidFill>
                  <a:srgbClr val="3F3F3F"/>
                </a:solidFill>
                <a:latin typeface="Calibri"/>
                <a:ea typeface="Calibri"/>
                <a:cs typeface="Calibri"/>
                <a:sym typeface="Calibri"/>
              </a:rPr>
              <a:t>Ignores the other. </a:t>
            </a:r>
            <a:endParaRPr sz="2200" dirty="0">
              <a:solidFill>
                <a:srgbClr val="3F3F3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ADCF36A-2D00-4FFC-897E-48EFF5CB7C16}"/>
              </a:ext>
            </a:extLst>
          </p:cNvPr>
          <p:cNvPicPr>
            <a:picLocks noChangeAspect="1"/>
          </p:cNvPicPr>
          <p:nvPr/>
        </p:nvPicPr>
        <p:blipFill>
          <a:blip r:embed="rId3"/>
          <a:stretch>
            <a:fillRect/>
          </a:stretch>
        </p:blipFill>
        <p:spPr>
          <a:xfrm>
            <a:off x="924058" y="2711176"/>
            <a:ext cx="3171825" cy="1781175"/>
          </a:xfrm>
          <a:prstGeom prst="rect">
            <a:avLst/>
          </a:prstGeom>
        </p:spPr>
      </p:pic>
      <p:pic>
        <p:nvPicPr>
          <p:cNvPr id="5" name="Picture 4">
            <a:extLst>
              <a:ext uri="{FF2B5EF4-FFF2-40B4-BE49-F238E27FC236}">
                <a16:creationId xmlns:a16="http://schemas.microsoft.com/office/drawing/2014/main" id="{985F3124-9825-46C0-8E7F-9F260380DA29}"/>
              </a:ext>
            </a:extLst>
          </p:cNvPr>
          <p:cNvPicPr>
            <a:picLocks noChangeAspect="1"/>
          </p:cNvPicPr>
          <p:nvPr/>
        </p:nvPicPr>
        <p:blipFill>
          <a:blip r:embed="rId4"/>
          <a:stretch>
            <a:fillRect/>
          </a:stretch>
        </p:blipFill>
        <p:spPr>
          <a:xfrm>
            <a:off x="5055653" y="1371235"/>
            <a:ext cx="3357680" cy="31785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p:nvPr/>
        </p:nvSpPr>
        <p:spPr>
          <a:xfrm>
            <a:off x="2358600" y="1901400"/>
            <a:ext cx="4426800" cy="1340700"/>
          </a:xfrm>
          <a:prstGeom prst="rect">
            <a:avLst/>
          </a:prstGeom>
          <a:noFill/>
          <a:ln>
            <a:noFill/>
          </a:ln>
        </p:spPr>
        <p:txBody>
          <a:bodyPr lIns="91425" tIns="91425" rIns="91425" bIns="91425" anchor="t" anchorCtr="0">
            <a:noAutofit/>
          </a:bodyPr>
          <a:lstStyle/>
          <a:p>
            <a:pPr lvl="0">
              <a:spcBef>
                <a:spcPts val="0"/>
              </a:spcBef>
              <a:buNone/>
            </a:pPr>
            <a:r>
              <a:rPr lang="en" sz="7200">
                <a:latin typeface="Calibri"/>
                <a:ea typeface="Calibri"/>
                <a:cs typeface="Calibri"/>
                <a:sym typeface="Calibri"/>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6485975" y="1716650"/>
            <a:ext cx="2510899" cy="2881025"/>
          </a:xfrm>
          <a:prstGeom prst="rect">
            <a:avLst/>
          </a:prstGeom>
          <a:noFill/>
          <a:ln>
            <a:noFill/>
          </a:ln>
        </p:spPr>
      </p:pic>
      <p:sp>
        <p:nvSpPr>
          <p:cNvPr id="128" name="Shape 128"/>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a:spcBef>
                <a:spcPts val="0"/>
              </a:spcBef>
              <a:buNone/>
            </a:pPr>
            <a:r>
              <a:rPr lang="en" sz="4400"/>
              <a:t>EEO Policy Statement</a:t>
            </a:r>
          </a:p>
        </p:txBody>
      </p:sp>
      <p:sp>
        <p:nvSpPr>
          <p:cNvPr id="129" name="Shape 129"/>
          <p:cNvSpPr txBox="1">
            <a:spLocks noGrp="1"/>
          </p:cNvSpPr>
          <p:nvPr>
            <p:ph type="body" idx="1"/>
          </p:nvPr>
        </p:nvSpPr>
        <p:spPr>
          <a:xfrm>
            <a:off x="213350" y="1460500"/>
            <a:ext cx="6617700" cy="3146700"/>
          </a:xfrm>
          <a:prstGeom prst="rect">
            <a:avLst/>
          </a:prstGeom>
        </p:spPr>
        <p:txBody>
          <a:bodyPr lIns="68575" tIns="68575" rIns="68575" bIns="68575" anchor="t" anchorCtr="0">
            <a:noAutofit/>
          </a:bodyPr>
          <a:lstStyle/>
          <a:p>
            <a:pPr lvl="0">
              <a:spcBef>
                <a:spcPts val="0"/>
              </a:spcBef>
              <a:buNone/>
            </a:pPr>
            <a:r>
              <a:rPr lang="en" sz="2600"/>
              <a:t>EXAMPLE:</a:t>
            </a:r>
            <a:br>
              <a:rPr lang="en" sz="2600"/>
            </a:br>
            <a:r>
              <a:rPr lang="en" sz="2600">
                <a:solidFill>
                  <a:schemeClr val="dk1"/>
                </a:solidFill>
              </a:rPr>
              <a:t>“It is the policy of the Employer to provide equal employment opportunities to all qualified persons, and to recruit, hire, train, promote, and compensate persons in all jobs without regard to race, color, religion, sex, national origin, disability, or sexual orientation.”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sz="4400"/>
              <a:t>EEO Policy Statement</a:t>
            </a:r>
          </a:p>
        </p:txBody>
      </p:sp>
      <p:sp>
        <p:nvSpPr>
          <p:cNvPr id="135" name="Shape 135"/>
          <p:cNvSpPr txBox="1">
            <a:spLocks noGrp="1"/>
          </p:cNvSpPr>
          <p:nvPr>
            <p:ph type="body" idx="1"/>
          </p:nvPr>
        </p:nvSpPr>
        <p:spPr>
          <a:xfrm>
            <a:off x="2194550" y="1460500"/>
            <a:ext cx="6555600" cy="3146700"/>
          </a:xfrm>
          <a:prstGeom prst="rect">
            <a:avLst/>
          </a:prstGeom>
        </p:spPr>
        <p:txBody>
          <a:bodyPr lIns="68575" tIns="68575" rIns="68575" bIns="68575" anchor="t" anchorCtr="0">
            <a:noAutofit/>
          </a:bodyPr>
          <a:lstStyle/>
          <a:p>
            <a:pPr marL="381000" lvl="0" indent="-342900">
              <a:lnSpc>
                <a:spcPct val="120000"/>
              </a:lnSpc>
              <a:spcBef>
                <a:spcPts val="0"/>
              </a:spcBef>
              <a:spcAft>
                <a:spcPts val="0"/>
              </a:spcAft>
              <a:buClr>
                <a:srgbClr val="3F3F3F"/>
              </a:buClr>
              <a:buSzPct val="100000"/>
              <a:buFont typeface="Arial"/>
            </a:pPr>
            <a:r>
              <a:rPr lang="en" sz="1800">
                <a:solidFill>
                  <a:srgbClr val="3F3F3F"/>
                </a:solidFill>
              </a:rPr>
              <a:t>Typically contains language about measuring the success of your EEO program:</a:t>
            </a:r>
          </a:p>
          <a:p>
            <a:pPr marL="812800" lvl="1" indent="-342900">
              <a:lnSpc>
                <a:spcPct val="120000"/>
              </a:lnSpc>
              <a:spcBef>
                <a:spcPts val="400"/>
              </a:spcBef>
              <a:spcAft>
                <a:spcPts val="0"/>
              </a:spcAft>
              <a:buClr>
                <a:srgbClr val="3F3F3F"/>
              </a:buClr>
              <a:buSzPct val="100000"/>
              <a:buFont typeface="Arial"/>
            </a:pPr>
            <a:r>
              <a:rPr lang="en" sz="1800">
                <a:solidFill>
                  <a:srgbClr val="3F3F3F"/>
                </a:solidFill>
              </a:rPr>
              <a:t>Evaluating EEO progress and developing alternative approaches where necessary;</a:t>
            </a:r>
          </a:p>
          <a:p>
            <a:pPr marL="812800" lvl="1" indent="-342900" rtl="0">
              <a:lnSpc>
                <a:spcPct val="120000"/>
              </a:lnSpc>
              <a:spcBef>
                <a:spcPts val="400"/>
              </a:spcBef>
              <a:spcAft>
                <a:spcPts val="0"/>
              </a:spcAft>
              <a:buClr>
                <a:srgbClr val="3F3F3F"/>
              </a:buClr>
              <a:buSzPct val="100000"/>
              <a:buFont typeface="Arial"/>
            </a:pPr>
            <a:r>
              <a:rPr lang="en" sz="1800">
                <a:solidFill>
                  <a:srgbClr val="3F3F3F"/>
                </a:solidFill>
              </a:rPr>
              <a:t>Designing and implementing audit and reporting systems to allow continual monitoring of EEO progress;</a:t>
            </a:r>
          </a:p>
          <a:p>
            <a:pPr marL="812800" lvl="1" indent="-342900" rtl="0">
              <a:lnSpc>
                <a:spcPct val="120000"/>
              </a:lnSpc>
              <a:spcBef>
                <a:spcPts val="400"/>
              </a:spcBef>
              <a:spcAft>
                <a:spcPts val="0"/>
              </a:spcAft>
              <a:buClr>
                <a:srgbClr val="3F3F3F"/>
              </a:buClr>
              <a:buSzPct val="100000"/>
              <a:buFont typeface="Arial"/>
            </a:pPr>
            <a:r>
              <a:rPr lang="en" sz="1800">
                <a:solidFill>
                  <a:srgbClr val="3F3F3F"/>
                </a:solidFill>
              </a:rPr>
              <a:t>Periodically auditing training programs and hiring and promotion patterns to ensure compliance with the organization’s goals and timetables.</a:t>
            </a:r>
          </a:p>
        </p:txBody>
      </p:sp>
      <p:pic>
        <p:nvPicPr>
          <p:cNvPr id="136" name="Shape 136"/>
          <p:cNvPicPr preferRelativeResize="0"/>
          <p:nvPr/>
        </p:nvPicPr>
        <p:blipFill>
          <a:blip r:embed="rId3">
            <a:alphaModFix/>
          </a:blip>
          <a:stretch>
            <a:fillRect/>
          </a:stretch>
        </p:blipFill>
        <p:spPr>
          <a:xfrm>
            <a:off x="285099" y="2362200"/>
            <a:ext cx="2153300" cy="2031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l="8054" t="6358" r="7429" b="5566"/>
          <a:stretch/>
        </p:blipFill>
        <p:spPr>
          <a:xfrm>
            <a:off x="6879400" y="1678550"/>
            <a:ext cx="2196099" cy="2288549"/>
          </a:xfrm>
          <a:prstGeom prst="rect">
            <a:avLst/>
          </a:prstGeom>
          <a:noFill/>
          <a:ln>
            <a:noFill/>
          </a:ln>
        </p:spPr>
      </p:pic>
      <p:sp>
        <p:nvSpPr>
          <p:cNvPr id="142" name="Shape 142"/>
          <p:cNvSpPr txBox="1">
            <a:spLocks noGrp="1"/>
          </p:cNvSpPr>
          <p:nvPr>
            <p:ph type="title"/>
          </p:nvPr>
        </p:nvSpPr>
        <p:spPr>
          <a:xfrm>
            <a:off x="822959" y="214952"/>
            <a:ext cx="7543800" cy="1088100"/>
          </a:xfrm>
          <a:prstGeom prst="rect">
            <a:avLst/>
          </a:prstGeom>
        </p:spPr>
        <p:txBody>
          <a:bodyPr lIns="68575" tIns="68575" rIns="68575" bIns="68575" anchor="b" anchorCtr="0">
            <a:noAutofit/>
          </a:bodyPr>
          <a:lstStyle/>
          <a:p>
            <a:pPr lvl="0" rtl="0">
              <a:spcBef>
                <a:spcPts val="0"/>
              </a:spcBef>
              <a:buNone/>
            </a:pPr>
            <a:r>
              <a:rPr lang="en" sz="4400"/>
              <a:t>How is EEO Success Measured?</a:t>
            </a:r>
          </a:p>
        </p:txBody>
      </p:sp>
      <p:sp>
        <p:nvSpPr>
          <p:cNvPr id="143" name="Shape 143"/>
          <p:cNvSpPr txBox="1">
            <a:spLocks noGrp="1"/>
          </p:cNvSpPr>
          <p:nvPr>
            <p:ph type="body" idx="1"/>
          </p:nvPr>
        </p:nvSpPr>
        <p:spPr>
          <a:xfrm>
            <a:off x="213350" y="1460500"/>
            <a:ext cx="6768000" cy="3146700"/>
          </a:xfrm>
          <a:prstGeom prst="rect">
            <a:avLst/>
          </a:prstGeom>
        </p:spPr>
        <p:txBody>
          <a:bodyPr lIns="68575" tIns="68575" rIns="68575" bIns="68575" anchor="t" anchorCtr="0">
            <a:noAutofit/>
          </a:bodyPr>
          <a:lstStyle/>
          <a:p>
            <a:pPr marL="457200" lvl="0" indent="-393700" rtl="0">
              <a:spcBef>
                <a:spcPts val="0"/>
              </a:spcBef>
              <a:buSzPct val="100000"/>
            </a:pPr>
            <a:r>
              <a:rPr lang="en" sz="2600"/>
              <a:t>Number of complaints brought to HR?</a:t>
            </a:r>
          </a:p>
          <a:p>
            <a:pPr marL="457200" lvl="0" indent="-393700" rtl="0">
              <a:spcBef>
                <a:spcPts val="0"/>
              </a:spcBef>
              <a:buSzPct val="100000"/>
            </a:pPr>
            <a:r>
              <a:rPr lang="en" sz="2600"/>
              <a:t>Amount of time spent on EEO issues by legal department?</a:t>
            </a:r>
          </a:p>
          <a:p>
            <a:pPr marL="457200" lvl="0" indent="-393700" rtl="0">
              <a:spcBef>
                <a:spcPts val="0"/>
              </a:spcBef>
              <a:buSzPct val="100000"/>
            </a:pPr>
            <a:r>
              <a:rPr lang="en" sz="2600"/>
              <a:t>Number of lawsuits filed against company?</a:t>
            </a:r>
          </a:p>
          <a:p>
            <a:pPr marL="457200" lvl="0" indent="-393700" rtl="0">
              <a:spcBef>
                <a:spcPts val="0"/>
              </a:spcBef>
              <a:buSzPct val="100000"/>
            </a:pPr>
            <a:r>
              <a:rPr lang="en" sz="2600"/>
              <a:t>How much spent on settlements, mediations, and conciliations of EEO claims?</a:t>
            </a:r>
          </a:p>
          <a:p>
            <a:pPr marL="0" lvl="0" indent="0" algn="ctr" rtl="0">
              <a:spcBef>
                <a:spcPts val="0"/>
              </a:spcBef>
              <a:buNone/>
            </a:pPr>
            <a:r>
              <a:rPr lang="en" sz="2600" b="1"/>
              <a:t>These are all </a:t>
            </a:r>
            <a:r>
              <a:rPr lang="en" sz="2600" b="1">
                <a:solidFill>
                  <a:schemeClr val="accent2"/>
                </a:solidFill>
              </a:rPr>
              <a:t>reactionary</a:t>
            </a:r>
            <a:r>
              <a:rPr lang="en" sz="2600" b="1"/>
              <a:t> strategies.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93600" y="214950"/>
            <a:ext cx="8356800" cy="1088100"/>
          </a:xfrm>
          <a:prstGeom prst="rect">
            <a:avLst/>
          </a:prstGeom>
        </p:spPr>
        <p:txBody>
          <a:bodyPr lIns="68575" tIns="68575" rIns="68575" bIns="68575" anchor="b" anchorCtr="0">
            <a:noAutofit/>
          </a:bodyPr>
          <a:lstStyle/>
          <a:p>
            <a:pPr lvl="0" rtl="0">
              <a:spcBef>
                <a:spcPts val="0"/>
              </a:spcBef>
              <a:buNone/>
            </a:pPr>
            <a:r>
              <a:rPr lang="en" sz="4400"/>
              <a:t>Difficulties Quantifying EEO Success</a:t>
            </a:r>
          </a:p>
        </p:txBody>
      </p:sp>
      <p:sp>
        <p:nvSpPr>
          <p:cNvPr id="149" name="Shape 149"/>
          <p:cNvSpPr txBox="1">
            <a:spLocks noGrp="1"/>
          </p:cNvSpPr>
          <p:nvPr>
            <p:ph type="body" idx="1"/>
          </p:nvPr>
        </p:nvSpPr>
        <p:spPr>
          <a:xfrm>
            <a:off x="3266325" y="1460500"/>
            <a:ext cx="5677500" cy="3146700"/>
          </a:xfrm>
          <a:prstGeom prst="rect">
            <a:avLst/>
          </a:prstGeom>
        </p:spPr>
        <p:txBody>
          <a:bodyPr lIns="68575" tIns="68575" rIns="68575" bIns="68575" anchor="t" anchorCtr="0">
            <a:noAutofit/>
          </a:bodyPr>
          <a:lstStyle/>
          <a:p>
            <a:pPr marL="457200" lvl="0" indent="-393700" rtl="0">
              <a:spcBef>
                <a:spcPts val="0"/>
              </a:spcBef>
              <a:buSzPct val="100000"/>
            </a:pPr>
            <a:r>
              <a:rPr lang="en" sz="2600"/>
              <a:t>Analyzing and understanding the data.</a:t>
            </a:r>
          </a:p>
          <a:p>
            <a:pPr marL="457200" lvl="0" indent="-393700" rtl="0">
              <a:spcBef>
                <a:spcPts val="0"/>
              </a:spcBef>
              <a:buSzPct val="100000"/>
            </a:pPr>
            <a:r>
              <a:rPr lang="en" sz="2600"/>
              <a:t>Communicating what the data reveal.</a:t>
            </a:r>
          </a:p>
          <a:p>
            <a:pPr marL="457200" lvl="0" indent="-393700" rtl="0">
              <a:spcBef>
                <a:spcPts val="0"/>
              </a:spcBef>
              <a:buSzPct val="100000"/>
            </a:pPr>
            <a:r>
              <a:rPr lang="en" sz="2600"/>
              <a:t>Educating managers in legal requirements, technical content, and statistical analysis of EEO data.</a:t>
            </a:r>
          </a:p>
        </p:txBody>
      </p:sp>
      <p:pic>
        <p:nvPicPr>
          <p:cNvPr id="150" name="Shape 150"/>
          <p:cNvPicPr preferRelativeResize="0"/>
          <p:nvPr/>
        </p:nvPicPr>
        <p:blipFill>
          <a:blip r:embed="rId3">
            <a:alphaModFix/>
          </a:blip>
          <a:stretch>
            <a:fillRect/>
          </a:stretch>
        </p:blipFill>
        <p:spPr>
          <a:xfrm>
            <a:off x="215175" y="1752600"/>
            <a:ext cx="3014774" cy="2276575"/>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2498</Words>
  <Application>Microsoft Office PowerPoint</Application>
  <PresentationFormat>On-screen Show (16:9)</PresentationFormat>
  <Paragraphs>221</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Retrospect</vt:lpstr>
      <vt:lpstr>Discrimination, Harassment, and Bullying in the Workplace</vt:lpstr>
      <vt:lpstr>Ex-Purple Pig Busboy Claims Management Ignored His Sexual Harassment Complaints</vt:lpstr>
      <vt:lpstr>Part 1: Equal Employment Opportunity</vt:lpstr>
      <vt:lpstr> Equal Employment Opportunity (EEO)</vt:lpstr>
      <vt:lpstr> Equal Employment Opportunity (EEO)</vt:lpstr>
      <vt:lpstr>EEO Policy Statement</vt:lpstr>
      <vt:lpstr>EEO Policy Statement</vt:lpstr>
      <vt:lpstr>How is EEO Success Measured?</vt:lpstr>
      <vt:lpstr>Difficulties Quantifying EEO Success</vt:lpstr>
      <vt:lpstr>The SMG Index</vt:lpstr>
      <vt:lpstr>The SMG Index</vt:lpstr>
      <vt:lpstr>Part 2: Sexual Harassment</vt:lpstr>
      <vt:lpstr>What is Sexual Harassment?</vt:lpstr>
      <vt:lpstr>Types of Sexual Harassment</vt:lpstr>
      <vt:lpstr>Sexual Harassment: Quid Pro Quo</vt:lpstr>
      <vt:lpstr>Sexual Harassment:  Hostile Work Environment</vt:lpstr>
      <vt:lpstr>Sexual Harassment:  Hostile Work Environment</vt:lpstr>
      <vt:lpstr>Who is Involved in Sexual Harassment?</vt:lpstr>
      <vt:lpstr>Sexual Harassment: Retaliation</vt:lpstr>
      <vt:lpstr>Sexual Harassment: Retaliation</vt:lpstr>
      <vt:lpstr>Sexual Harassment: Retaliation</vt:lpstr>
      <vt:lpstr>Sexual Harassment: Retaliation</vt:lpstr>
      <vt:lpstr>Sexual Harassment: Prevention</vt:lpstr>
      <vt:lpstr>Sexual Harassment: Liability</vt:lpstr>
      <vt:lpstr>Sexual Harassment: Liability</vt:lpstr>
      <vt:lpstr>Sexual Harassment: Liability</vt:lpstr>
      <vt:lpstr>Sexual Harassment: Limits on Damages</vt:lpstr>
      <vt:lpstr>Sexual Harassment: Judgements</vt:lpstr>
      <vt:lpstr>Sexual Harassment: Judgements</vt:lpstr>
      <vt:lpstr>Sexual Harassment: Judgements</vt:lpstr>
      <vt:lpstr>Policy and Procedure  on Sexual Harassment</vt:lpstr>
      <vt:lpstr>Responsibilities of Supervisors</vt:lpstr>
      <vt:lpstr>Responsibilities of Supervisors</vt:lpstr>
      <vt:lpstr>Responsibilities of Supervisors</vt:lpstr>
      <vt:lpstr>Responsibilities of Supervisors</vt:lpstr>
      <vt:lpstr>Responsibilities of Supervisors</vt:lpstr>
      <vt:lpstr>Part 3: Workplace Bullying</vt:lpstr>
      <vt:lpstr>Workplace Bullying</vt:lpstr>
      <vt:lpstr>Definition of Workplace Bullying</vt:lpstr>
      <vt:lpstr>Definition of Workplace Bullying</vt:lpstr>
      <vt:lpstr>Workplace Bullying Behaviors</vt:lpstr>
      <vt:lpstr>Workplace Bullying Behaviors</vt:lpstr>
      <vt:lpstr>Workplace Bullying vs  Discrimination and Harassment</vt:lpstr>
      <vt:lpstr>Workplace Bullying vs Discrimination or Harassment</vt:lpstr>
      <vt:lpstr>Workplace Bullying vs Discrimination or Harassment</vt:lpstr>
      <vt:lpstr>Workplace Bullying vs Discrimination or Harassment</vt:lpstr>
      <vt:lpstr>Confronting Workplace Bullying</vt:lpstr>
      <vt:lpstr>Confronting Workplace Bullying</vt:lpstr>
      <vt:lpstr>Confronting Workplace Bullying</vt:lpstr>
      <vt:lpstr>Confronting Workplace Bullying</vt:lpstr>
      <vt:lpstr>Isolation Workplace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Harassment, and Bullying in the Workplace</dc:title>
  <dc:creator>john newquist</dc:creator>
  <cp:lastModifiedBy>john newquist</cp:lastModifiedBy>
  <cp:revision>4</cp:revision>
  <dcterms:modified xsi:type="dcterms:W3CDTF">2022-05-31T14:16:42Z</dcterms:modified>
</cp:coreProperties>
</file>